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48" r:id="rId6"/>
  </p:sldMasterIdLst>
  <p:sldIdLst>
    <p:sldId id="256" r:id="rId7"/>
    <p:sldId id="257" r:id="rId8"/>
    <p:sldId id="259" r:id="rId9"/>
    <p:sldId id="260" r:id="rId10"/>
    <p:sldId id="261" r:id="rId11"/>
    <p:sldId id="262" r:id="rId12"/>
    <p:sldId id="263" r:id="rId13"/>
    <p:sldId id="264" r:id="rId14"/>
    <p:sldId id="265" r:id="rId15"/>
    <p:sldId id="266" r:id="rId16"/>
    <p:sldId id="291" r:id="rId17"/>
    <p:sldId id="292" r:id="rId18"/>
    <p:sldId id="267" r:id="rId19"/>
    <p:sldId id="268" r:id="rId20"/>
    <p:sldId id="293" r:id="rId21"/>
    <p:sldId id="294" r:id="rId22"/>
    <p:sldId id="269" r:id="rId23"/>
    <p:sldId id="270" r:id="rId24"/>
    <p:sldId id="271" r:id="rId25"/>
    <p:sldId id="272" r:id="rId26"/>
    <p:sldId id="273" r:id="rId27"/>
    <p:sldId id="274" r:id="rId28"/>
    <p:sldId id="295" r:id="rId29"/>
    <p:sldId id="296" r:id="rId30"/>
    <p:sldId id="275" r:id="rId31"/>
    <p:sldId id="276" r:id="rId32"/>
    <p:sldId id="277" r:id="rId33"/>
    <p:sldId id="278" r:id="rId34"/>
    <p:sldId id="279" r:id="rId35"/>
    <p:sldId id="280" r:id="rId36"/>
    <p:sldId id="281" r:id="rId37"/>
    <p:sldId id="282" r:id="rId38"/>
    <p:sldId id="283" r:id="rId39"/>
    <p:sldId id="284" r:id="rId40"/>
    <p:sldId id="297" r:id="rId41"/>
    <p:sldId id="298" r:id="rId42"/>
    <p:sldId id="285" r:id="rId43"/>
    <p:sldId id="286" r:id="rId44"/>
    <p:sldId id="287" r:id="rId45"/>
    <p:sldId id="288" r:id="rId46"/>
    <p:sldId id="289" r:id="rId47"/>
    <p:sldId id="290" r:id="rId48"/>
    <p:sldId id="299" r:id="rId49"/>
    <p:sldId id="30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02" autoAdjust="0"/>
    <p:restoredTop sz="94674"/>
  </p:normalViewPr>
  <p:slideViewPr>
    <p:cSldViewPr snapToGrid="0" snapToObjects="1">
      <p:cViewPr varScale="1">
        <p:scale>
          <a:sx n="72" d="100"/>
          <a:sy n="72" d="100"/>
        </p:scale>
        <p:origin x="204" y="66"/>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ancto" userId="a5fc2db9-dfce-4bf9-807c-b5f49297b379" providerId="ADAL" clId="{7FD18E6A-47C6-4F03-AA68-EE78E64A0812}"/>
    <pc:docChg chg="modSld">
      <pc:chgData name="Karen Sancto" userId="a5fc2db9-dfce-4bf9-807c-b5f49297b379" providerId="ADAL" clId="{7FD18E6A-47C6-4F03-AA68-EE78E64A0812}" dt="2020-07-30T15:37:14.183" v="32" actId="2711"/>
      <pc:docMkLst>
        <pc:docMk/>
      </pc:docMkLst>
      <pc:sldChg chg="modSp">
        <pc:chgData name="Karen Sancto" userId="a5fc2db9-dfce-4bf9-807c-b5f49297b379" providerId="ADAL" clId="{7FD18E6A-47C6-4F03-AA68-EE78E64A0812}" dt="2020-07-30T15:37:14.183" v="32" actId="2711"/>
        <pc:sldMkLst>
          <pc:docMk/>
          <pc:sldMk cId="443367798" sldId="262"/>
        </pc:sldMkLst>
        <pc:spChg chg="mod">
          <ac:chgData name="Karen Sancto" userId="a5fc2db9-dfce-4bf9-807c-b5f49297b379" providerId="ADAL" clId="{7FD18E6A-47C6-4F03-AA68-EE78E64A0812}" dt="2020-07-30T15:30:24.532" v="2" actId="2711"/>
          <ac:spMkLst>
            <pc:docMk/>
            <pc:sldMk cId="443367798" sldId="262"/>
            <ac:spMk id="11" creationId="{EFFB29D3-9F34-4A1B-897B-36D5107EE687}"/>
          </ac:spMkLst>
        </pc:spChg>
        <pc:graphicFrameChg chg="modGraphic">
          <ac:chgData name="Karen Sancto" userId="a5fc2db9-dfce-4bf9-807c-b5f49297b379" providerId="ADAL" clId="{7FD18E6A-47C6-4F03-AA68-EE78E64A0812}" dt="2020-07-30T15:37:14.183" v="32" actId="2711"/>
          <ac:graphicFrameMkLst>
            <pc:docMk/>
            <pc:sldMk cId="443367798" sldId="262"/>
            <ac:graphicFrameMk id="8" creationId="{40C9589F-EEF7-42C3-8F93-657A5D4DCAC7}"/>
          </ac:graphicFrameMkLst>
        </pc:graphicFrameChg>
      </pc:sldChg>
      <pc:sldChg chg="modSp">
        <pc:chgData name="Karen Sancto" userId="a5fc2db9-dfce-4bf9-807c-b5f49297b379" providerId="ADAL" clId="{7FD18E6A-47C6-4F03-AA68-EE78E64A0812}" dt="2020-07-30T15:30:43.725" v="5" actId="2711"/>
        <pc:sldMkLst>
          <pc:docMk/>
          <pc:sldMk cId="1777168045" sldId="264"/>
        </pc:sldMkLst>
        <pc:spChg chg="mod">
          <ac:chgData name="Karen Sancto" userId="a5fc2db9-dfce-4bf9-807c-b5f49297b379" providerId="ADAL" clId="{7FD18E6A-47C6-4F03-AA68-EE78E64A0812}" dt="2020-07-30T15:30:35.607" v="3" actId="2711"/>
          <ac:spMkLst>
            <pc:docMk/>
            <pc:sldMk cId="1777168045" sldId="264"/>
            <ac:spMk id="11" creationId="{EFFB29D3-9F34-4A1B-897B-36D5107EE687}"/>
          </ac:spMkLst>
        </pc:spChg>
        <pc:graphicFrameChg chg="modGraphic">
          <ac:chgData name="Karen Sancto" userId="a5fc2db9-dfce-4bf9-807c-b5f49297b379" providerId="ADAL" clId="{7FD18E6A-47C6-4F03-AA68-EE78E64A0812}" dt="2020-07-30T15:30:43.725" v="5" actId="2711"/>
          <ac:graphicFrameMkLst>
            <pc:docMk/>
            <pc:sldMk cId="1777168045" sldId="264"/>
            <ac:graphicFrameMk id="8" creationId="{40C9589F-EEF7-42C3-8F93-657A5D4DCAC7}"/>
          </ac:graphicFrameMkLst>
        </pc:graphicFrameChg>
      </pc:sldChg>
      <pc:sldChg chg="modSp">
        <pc:chgData name="Karen Sancto" userId="a5fc2db9-dfce-4bf9-807c-b5f49297b379" providerId="ADAL" clId="{7FD18E6A-47C6-4F03-AA68-EE78E64A0812}" dt="2020-07-30T15:31:00.151" v="7" actId="2711"/>
        <pc:sldMkLst>
          <pc:docMk/>
          <pc:sldMk cId="1996097880" sldId="266"/>
        </pc:sldMkLst>
        <pc:spChg chg="mod">
          <ac:chgData name="Karen Sancto" userId="a5fc2db9-dfce-4bf9-807c-b5f49297b379" providerId="ADAL" clId="{7FD18E6A-47C6-4F03-AA68-EE78E64A0812}" dt="2020-07-30T15:30:55.168" v="6" actId="2711"/>
          <ac:spMkLst>
            <pc:docMk/>
            <pc:sldMk cId="1996097880" sldId="266"/>
            <ac:spMk id="11" creationId="{EFFB29D3-9F34-4A1B-897B-36D5107EE687}"/>
          </ac:spMkLst>
        </pc:spChg>
        <pc:graphicFrameChg chg="modGraphic">
          <ac:chgData name="Karen Sancto" userId="a5fc2db9-dfce-4bf9-807c-b5f49297b379" providerId="ADAL" clId="{7FD18E6A-47C6-4F03-AA68-EE78E64A0812}" dt="2020-07-30T15:31:00.151" v="7" actId="2711"/>
          <ac:graphicFrameMkLst>
            <pc:docMk/>
            <pc:sldMk cId="1996097880" sldId="266"/>
            <ac:graphicFrameMk id="8" creationId="{40C9589F-EEF7-42C3-8F93-657A5D4DCAC7}"/>
          </ac:graphicFrameMkLst>
        </pc:graphicFrameChg>
      </pc:sldChg>
      <pc:sldChg chg="modSp">
        <pc:chgData name="Karen Sancto" userId="a5fc2db9-dfce-4bf9-807c-b5f49297b379" providerId="ADAL" clId="{7FD18E6A-47C6-4F03-AA68-EE78E64A0812}" dt="2020-07-30T15:31:20.318" v="9" actId="2711"/>
        <pc:sldMkLst>
          <pc:docMk/>
          <pc:sldMk cId="3479539736" sldId="268"/>
        </pc:sldMkLst>
        <pc:spChg chg="mod">
          <ac:chgData name="Karen Sancto" userId="a5fc2db9-dfce-4bf9-807c-b5f49297b379" providerId="ADAL" clId="{7FD18E6A-47C6-4F03-AA68-EE78E64A0812}" dt="2020-07-30T15:31:14.613" v="8" actId="2711"/>
          <ac:spMkLst>
            <pc:docMk/>
            <pc:sldMk cId="3479539736" sldId="268"/>
            <ac:spMk id="11" creationId="{EFFB29D3-9F34-4A1B-897B-36D5107EE687}"/>
          </ac:spMkLst>
        </pc:spChg>
        <pc:graphicFrameChg chg="modGraphic">
          <ac:chgData name="Karen Sancto" userId="a5fc2db9-dfce-4bf9-807c-b5f49297b379" providerId="ADAL" clId="{7FD18E6A-47C6-4F03-AA68-EE78E64A0812}" dt="2020-07-30T15:31:20.318" v="9" actId="2711"/>
          <ac:graphicFrameMkLst>
            <pc:docMk/>
            <pc:sldMk cId="3479539736" sldId="268"/>
            <ac:graphicFrameMk id="8" creationId="{40C9589F-EEF7-42C3-8F93-657A5D4DCAC7}"/>
          </ac:graphicFrameMkLst>
        </pc:graphicFrameChg>
      </pc:sldChg>
      <pc:sldChg chg="modSp">
        <pc:chgData name="Karen Sancto" userId="a5fc2db9-dfce-4bf9-807c-b5f49297b379" providerId="ADAL" clId="{7FD18E6A-47C6-4F03-AA68-EE78E64A0812}" dt="2020-07-30T15:31:38.612" v="11" actId="2711"/>
        <pc:sldMkLst>
          <pc:docMk/>
          <pc:sldMk cId="1719751460" sldId="270"/>
        </pc:sldMkLst>
        <pc:spChg chg="mod">
          <ac:chgData name="Karen Sancto" userId="a5fc2db9-dfce-4bf9-807c-b5f49297b379" providerId="ADAL" clId="{7FD18E6A-47C6-4F03-AA68-EE78E64A0812}" dt="2020-07-30T15:31:32.831" v="10" actId="2711"/>
          <ac:spMkLst>
            <pc:docMk/>
            <pc:sldMk cId="1719751460" sldId="270"/>
            <ac:spMk id="11" creationId="{EFFB29D3-9F34-4A1B-897B-36D5107EE687}"/>
          </ac:spMkLst>
        </pc:spChg>
        <pc:graphicFrameChg chg="modGraphic">
          <ac:chgData name="Karen Sancto" userId="a5fc2db9-dfce-4bf9-807c-b5f49297b379" providerId="ADAL" clId="{7FD18E6A-47C6-4F03-AA68-EE78E64A0812}" dt="2020-07-30T15:31:38.612" v="11" actId="2711"/>
          <ac:graphicFrameMkLst>
            <pc:docMk/>
            <pc:sldMk cId="1719751460" sldId="270"/>
            <ac:graphicFrameMk id="8" creationId="{40C9589F-EEF7-42C3-8F93-657A5D4DCAC7}"/>
          </ac:graphicFrameMkLst>
        </pc:graphicFrameChg>
      </pc:sldChg>
      <pc:sldChg chg="modSp">
        <pc:chgData name="Karen Sancto" userId="a5fc2db9-dfce-4bf9-807c-b5f49297b379" providerId="ADAL" clId="{7FD18E6A-47C6-4F03-AA68-EE78E64A0812}" dt="2020-07-30T15:31:54.652" v="13" actId="2711"/>
        <pc:sldMkLst>
          <pc:docMk/>
          <pc:sldMk cId="2879524915" sldId="272"/>
        </pc:sldMkLst>
        <pc:spChg chg="mod">
          <ac:chgData name="Karen Sancto" userId="a5fc2db9-dfce-4bf9-807c-b5f49297b379" providerId="ADAL" clId="{7FD18E6A-47C6-4F03-AA68-EE78E64A0812}" dt="2020-07-30T15:31:48.819" v="12" actId="2711"/>
          <ac:spMkLst>
            <pc:docMk/>
            <pc:sldMk cId="2879524915" sldId="272"/>
            <ac:spMk id="11" creationId="{EFFB29D3-9F34-4A1B-897B-36D5107EE687}"/>
          </ac:spMkLst>
        </pc:spChg>
        <pc:graphicFrameChg chg="modGraphic">
          <ac:chgData name="Karen Sancto" userId="a5fc2db9-dfce-4bf9-807c-b5f49297b379" providerId="ADAL" clId="{7FD18E6A-47C6-4F03-AA68-EE78E64A0812}" dt="2020-07-30T15:31:54.652" v="13" actId="2711"/>
          <ac:graphicFrameMkLst>
            <pc:docMk/>
            <pc:sldMk cId="2879524915" sldId="272"/>
            <ac:graphicFrameMk id="8" creationId="{40C9589F-EEF7-42C3-8F93-657A5D4DCAC7}"/>
          </ac:graphicFrameMkLst>
        </pc:graphicFrameChg>
      </pc:sldChg>
      <pc:sldChg chg="modSp">
        <pc:chgData name="Karen Sancto" userId="a5fc2db9-dfce-4bf9-807c-b5f49297b379" providerId="ADAL" clId="{7FD18E6A-47C6-4F03-AA68-EE78E64A0812}" dt="2020-07-30T15:32:43.067" v="15" actId="2711"/>
        <pc:sldMkLst>
          <pc:docMk/>
          <pc:sldMk cId="4213352522" sldId="274"/>
        </pc:sldMkLst>
        <pc:spChg chg="mod">
          <ac:chgData name="Karen Sancto" userId="a5fc2db9-dfce-4bf9-807c-b5f49297b379" providerId="ADAL" clId="{7FD18E6A-47C6-4F03-AA68-EE78E64A0812}" dt="2020-07-30T15:32:37.642" v="14" actId="2711"/>
          <ac:spMkLst>
            <pc:docMk/>
            <pc:sldMk cId="4213352522" sldId="274"/>
            <ac:spMk id="11" creationId="{EFFB29D3-9F34-4A1B-897B-36D5107EE687}"/>
          </ac:spMkLst>
        </pc:spChg>
        <pc:graphicFrameChg chg="modGraphic">
          <ac:chgData name="Karen Sancto" userId="a5fc2db9-dfce-4bf9-807c-b5f49297b379" providerId="ADAL" clId="{7FD18E6A-47C6-4F03-AA68-EE78E64A0812}" dt="2020-07-30T15:32:43.067" v="15" actId="2711"/>
          <ac:graphicFrameMkLst>
            <pc:docMk/>
            <pc:sldMk cId="4213352522" sldId="274"/>
            <ac:graphicFrameMk id="8" creationId="{40C9589F-EEF7-42C3-8F93-657A5D4DCAC7}"/>
          </ac:graphicFrameMkLst>
        </pc:graphicFrameChg>
      </pc:sldChg>
      <pc:sldChg chg="modSp">
        <pc:chgData name="Karen Sancto" userId="a5fc2db9-dfce-4bf9-807c-b5f49297b379" providerId="ADAL" clId="{7FD18E6A-47C6-4F03-AA68-EE78E64A0812}" dt="2020-07-30T15:33:00.977" v="17" actId="2711"/>
        <pc:sldMkLst>
          <pc:docMk/>
          <pc:sldMk cId="2578187025" sldId="276"/>
        </pc:sldMkLst>
        <pc:spChg chg="mod">
          <ac:chgData name="Karen Sancto" userId="a5fc2db9-dfce-4bf9-807c-b5f49297b379" providerId="ADAL" clId="{7FD18E6A-47C6-4F03-AA68-EE78E64A0812}" dt="2020-07-30T15:32:53.129" v="16" actId="2711"/>
          <ac:spMkLst>
            <pc:docMk/>
            <pc:sldMk cId="2578187025" sldId="276"/>
            <ac:spMk id="11" creationId="{EFFB29D3-9F34-4A1B-897B-36D5107EE687}"/>
          </ac:spMkLst>
        </pc:spChg>
        <pc:graphicFrameChg chg="modGraphic">
          <ac:chgData name="Karen Sancto" userId="a5fc2db9-dfce-4bf9-807c-b5f49297b379" providerId="ADAL" clId="{7FD18E6A-47C6-4F03-AA68-EE78E64A0812}" dt="2020-07-30T15:33:00.977" v="17" actId="2711"/>
          <ac:graphicFrameMkLst>
            <pc:docMk/>
            <pc:sldMk cId="2578187025" sldId="276"/>
            <ac:graphicFrameMk id="8" creationId="{40C9589F-EEF7-42C3-8F93-657A5D4DCAC7}"/>
          </ac:graphicFrameMkLst>
        </pc:graphicFrameChg>
      </pc:sldChg>
      <pc:sldChg chg="modSp">
        <pc:chgData name="Karen Sancto" userId="a5fc2db9-dfce-4bf9-807c-b5f49297b379" providerId="ADAL" clId="{7FD18E6A-47C6-4F03-AA68-EE78E64A0812}" dt="2020-07-30T15:33:25.074" v="19" actId="2711"/>
        <pc:sldMkLst>
          <pc:docMk/>
          <pc:sldMk cId="728944880" sldId="278"/>
        </pc:sldMkLst>
        <pc:spChg chg="mod">
          <ac:chgData name="Karen Sancto" userId="a5fc2db9-dfce-4bf9-807c-b5f49297b379" providerId="ADAL" clId="{7FD18E6A-47C6-4F03-AA68-EE78E64A0812}" dt="2020-07-30T15:33:19.518" v="18" actId="2711"/>
          <ac:spMkLst>
            <pc:docMk/>
            <pc:sldMk cId="728944880" sldId="278"/>
            <ac:spMk id="11" creationId="{EFFB29D3-9F34-4A1B-897B-36D5107EE687}"/>
          </ac:spMkLst>
        </pc:spChg>
        <pc:graphicFrameChg chg="modGraphic">
          <ac:chgData name="Karen Sancto" userId="a5fc2db9-dfce-4bf9-807c-b5f49297b379" providerId="ADAL" clId="{7FD18E6A-47C6-4F03-AA68-EE78E64A0812}" dt="2020-07-30T15:33:25.074" v="19" actId="2711"/>
          <ac:graphicFrameMkLst>
            <pc:docMk/>
            <pc:sldMk cId="728944880" sldId="278"/>
            <ac:graphicFrameMk id="8" creationId="{40C9589F-EEF7-42C3-8F93-657A5D4DCAC7}"/>
          </ac:graphicFrameMkLst>
        </pc:graphicFrameChg>
      </pc:sldChg>
      <pc:sldChg chg="modSp">
        <pc:chgData name="Karen Sancto" userId="a5fc2db9-dfce-4bf9-807c-b5f49297b379" providerId="ADAL" clId="{7FD18E6A-47C6-4F03-AA68-EE78E64A0812}" dt="2020-07-30T15:33:46.350" v="21" actId="2711"/>
        <pc:sldMkLst>
          <pc:docMk/>
          <pc:sldMk cId="2460508458" sldId="280"/>
        </pc:sldMkLst>
        <pc:spChg chg="mod">
          <ac:chgData name="Karen Sancto" userId="a5fc2db9-dfce-4bf9-807c-b5f49297b379" providerId="ADAL" clId="{7FD18E6A-47C6-4F03-AA68-EE78E64A0812}" dt="2020-07-30T15:33:40.874" v="20" actId="2711"/>
          <ac:spMkLst>
            <pc:docMk/>
            <pc:sldMk cId="2460508458" sldId="280"/>
            <ac:spMk id="11" creationId="{EFFB29D3-9F34-4A1B-897B-36D5107EE687}"/>
          </ac:spMkLst>
        </pc:spChg>
        <pc:graphicFrameChg chg="modGraphic">
          <ac:chgData name="Karen Sancto" userId="a5fc2db9-dfce-4bf9-807c-b5f49297b379" providerId="ADAL" clId="{7FD18E6A-47C6-4F03-AA68-EE78E64A0812}" dt="2020-07-30T15:33:46.350" v="21" actId="2711"/>
          <ac:graphicFrameMkLst>
            <pc:docMk/>
            <pc:sldMk cId="2460508458" sldId="280"/>
            <ac:graphicFrameMk id="8" creationId="{40C9589F-EEF7-42C3-8F93-657A5D4DCAC7}"/>
          </ac:graphicFrameMkLst>
        </pc:graphicFrameChg>
      </pc:sldChg>
      <pc:sldChg chg="modSp">
        <pc:chgData name="Karen Sancto" userId="a5fc2db9-dfce-4bf9-807c-b5f49297b379" providerId="ADAL" clId="{7FD18E6A-47C6-4F03-AA68-EE78E64A0812}" dt="2020-07-30T15:34:03.401" v="23" actId="2711"/>
        <pc:sldMkLst>
          <pc:docMk/>
          <pc:sldMk cId="1091099761" sldId="282"/>
        </pc:sldMkLst>
        <pc:spChg chg="mod">
          <ac:chgData name="Karen Sancto" userId="a5fc2db9-dfce-4bf9-807c-b5f49297b379" providerId="ADAL" clId="{7FD18E6A-47C6-4F03-AA68-EE78E64A0812}" dt="2020-07-30T15:33:57.579" v="22" actId="2711"/>
          <ac:spMkLst>
            <pc:docMk/>
            <pc:sldMk cId="1091099761" sldId="282"/>
            <ac:spMk id="11" creationId="{EFFB29D3-9F34-4A1B-897B-36D5107EE687}"/>
          </ac:spMkLst>
        </pc:spChg>
        <pc:graphicFrameChg chg="modGraphic">
          <ac:chgData name="Karen Sancto" userId="a5fc2db9-dfce-4bf9-807c-b5f49297b379" providerId="ADAL" clId="{7FD18E6A-47C6-4F03-AA68-EE78E64A0812}" dt="2020-07-30T15:34:03.401" v="23" actId="2711"/>
          <ac:graphicFrameMkLst>
            <pc:docMk/>
            <pc:sldMk cId="1091099761" sldId="282"/>
            <ac:graphicFrameMk id="8" creationId="{40C9589F-EEF7-42C3-8F93-657A5D4DCAC7}"/>
          </ac:graphicFrameMkLst>
        </pc:graphicFrameChg>
      </pc:sldChg>
      <pc:sldChg chg="modSp">
        <pc:chgData name="Karen Sancto" userId="a5fc2db9-dfce-4bf9-807c-b5f49297b379" providerId="ADAL" clId="{7FD18E6A-47C6-4F03-AA68-EE78E64A0812}" dt="2020-07-30T15:34:24.526" v="25" actId="2711"/>
        <pc:sldMkLst>
          <pc:docMk/>
          <pc:sldMk cId="3681302636" sldId="284"/>
        </pc:sldMkLst>
        <pc:spChg chg="mod">
          <ac:chgData name="Karen Sancto" userId="a5fc2db9-dfce-4bf9-807c-b5f49297b379" providerId="ADAL" clId="{7FD18E6A-47C6-4F03-AA68-EE78E64A0812}" dt="2020-07-30T15:34:18.700" v="24" actId="2711"/>
          <ac:spMkLst>
            <pc:docMk/>
            <pc:sldMk cId="3681302636" sldId="284"/>
            <ac:spMk id="11" creationId="{EFFB29D3-9F34-4A1B-897B-36D5107EE687}"/>
          </ac:spMkLst>
        </pc:spChg>
        <pc:graphicFrameChg chg="modGraphic">
          <ac:chgData name="Karen Sancto" userId="a5fc2db9-dfce-4bf9-807c-b5f49297b379" providerId="ADAL" clId="{7FD18E6A-47C6-4F03-AA68-EE78E64A0812}" dt="2020-07-30T15:34:24.526" v="25" actId="2711"/>
          <ac:graphicFrameMkLst>
            <pc:docMk/>
            <pc:sldMk cId="3681302636" sldId="284"/>
            <ac:graphicFrameMk id="8" creationId="{40C9589F-EEF7-42C3-8F93-657A5D4DCAC7}"/>
          </ac:graphicFrameMkLst>
        </pc:graphicFrameChg>
      </pc:sldChg>
      <pc:sldChg chg="modSp">
        <pc:chgData name="Karen Sancto" userId="a5fc2db9-dfce-4bf9-807c-b5f49297b379" providerId="ADAL" clId="{7FD18E6A-47C6-4F03-AA68-EE78E64A0812}" dt="2020-07-30T15:34:42.575" v="27" actId="2711"/>
        <pc:sldMkLst>
          <pc:docMk/>
          <pc:sldMk cId="3530561474" sldId="286"/>
        </pc:sldMkLst>
        <pc:spChg chg="mod">
          <ac:chgData name="Karen Sancto" userId="a5fc2db9-dfce-4bf9-807c-b5f49297b379" providerId="ADAL" clId="{7FD18E6A-47C6-4F03-AA68-EE78E64A0812}" dt="2020-07-30T15:34:34.293" v="26" actId="2711"/>
          <ac:spMkLst>
            <pc:docMk/>
            <pc:sldMk cId="3530561474" sldId="286"/>
            <ac:spMk id="11" creationId="{EFFB29D3-9F34-4A1B-897B-36D5107EE687}"/>
          </ac:spMkLst>
        </pc:spChg>
        <pc:graphicFrameChg chg="modGraphic">
          <ac:chgData name="Karen Sancto" userId="a5fc2db9-dfce-4bf9-807c-b5f49297b379" providerId="ADAL" clId="{7FD18E6A-47C6-4F03-AA68-EE78E64A0812}" dt="2020-07-30T15:34:42.575" v="27" actId="2711"/>
          <ac:graphicFrameMkLst>
            <pc:docMk/>
            <pc:sldMk cId="3530561474" sldId="286"/>
            <ac:graphicFrameMk id="8" creationId="{40C9589F-EEF7-42C3-8F93-657A5D4DCAC7}"/>
          </ac:graphicFrameMkLst>
        </pc:graphicFrameChg>
      </pc:sldChg>
      <pc:sldChg chg="modSp">
        <pc:chgData name="Karen Sancto" userId="a5fc2db9-dfce-4bf9-807c-b5f49297b379" providerId="ADAL" clId="{7FD18E6A-47C6-4F03-AA68-EE78E64A0812}" dt="2020-07-30T15:35:01.500" v="29" actId="2711"/>
        <pc:sldMkLst>
          <pc:docMk/>
          <pc:sldMk cId="2773083593" sldId="288"/>
        </pc:sldMkLst>
        <pc:spChg chg="mod">
          <ac:chgData name="Karen Sancto" userId="a5fc2db9-dfce-4bf9-807c-b5f49297b379" providerId="ADAL" clId="{7FD18E6A-47C6-4F03-AA68-EE78E64A0812}" dt="2020-07-30T15:34:55.254" v="28" actId="2711"/>
          <ac:spMkLst>
            <pc:docMk/>
            <pc:sldMk cId="2773083593" sldId="288"/>
            <ac:spMk id="11" creationId="{EFFB29D3-9F34-4A1B-897B-36D5107EE687}"/>
          </ac:spMkLst>
        </pc:spChg>
        <pc:graphicFrameChg chg="modGraphic">
          <ac:chgData name="Karen Sancto" userId="a5fc2db9-dfce-4bf9-807c-b5f49297b379" providerId="ADAL" clId="{7FD18E6A-47C6-4F03-AA68-EE78E64A0812}" dt="2020-07-30T15:35:01.500" v="29" actId="2711"/>
          <ac:graphicFrameMkLst>
            <pc:docMk/>
            <pc:sldMk cId="2773083593" sldId="288"/>
            <ac:graphicFrameMk id="8" creationId="{40C9589F-EEF7-42C3-8F93-657A5D4DCAC7}"/>
          </ac:graphicFrameMkLst>
        </pc:graphicFrameChg>
      </pc:sldChg>
      <pc:sldChg chg="modSp">
        <pc:chgData name="Karen Sancto" userId="a5fc2db9-dfce-4bf9-807c-b5f49297b379" providerId="ADAL" clId="{7FD18E6A-47C6-4F03-AA68-EE78E64A0812}" dt="2020-07-30T15:35:21.522" v="31" actId="2711"/>
        <pc:sldMkLst>
          <pc:docMk/>
          <pc:sldMk cId="1022490444" sldId="290"/>
        </pc:sldMkLst>
        <pc:spChg chg="mod">
          <ac:chgData name="Karen Sancto" userId="a5fc2db9-dfce-4bf9-807c-b5f49297b379" providerId="ADAL" clId="{7FD18E6A-47C6-4F03-AA68-EE78E64A0812}" dt="2020-07-30T15:35:14.506" v="30" actId="2711"/>
          <ac:spMkLst>
            <pc:docMk/>
            <pc:sldMk cId="1022490444" sldId="290"/>
            <ac:spMk id="11" creationId="{EFFB29D3-9F34-4A1B-897B-36D5107EE687}"/>
          </ac:spMkLst>
        </pc:spChg>
        <pc:graphicFrameChg chg="modGraphic">
          <ac:chgData name="Karen Sancto" userId="a5fc2db9-dfce-4bf9-807c-b5f49297b379" providerId="ADAL" clId="{7FD18E6A-47C6-4F03-AA68-EE78E64A0812}" dt="2020-07-30T15:35:21.522" v="31" actId="2711"/>
          <ac:graphicFrameMkLst>
            <pc:docMk/>
            <pc:sldMk cId="1022490444" sldId="290"/>
            <ac:graphicFrameMk id="8" creationId="{40C9589F-EEF7-42C3-8F93-657A5D4DCAC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8/20/2020</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8/20/2020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8/20/2020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1272" y="905793"/>
            <a:ext cx="12982902" cy="362317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21272" y="5208315"/>
            <a:ext cx="12982902" cy="149455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04652" y="21059708"/>
            <a:ext cx="4616142" cy="113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21272" y="21059708"/>
            <a:ext cx="33178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8/20/2020</a:t>
            </a:fld>
            <a:endParaRPr lang="en-US"/>
          </a:p>
        </p:txBody>
      </p:sp>
      <p:sp>
        <p:nvSpPr>
          <p:cNvPr id="6" name="Holder 6"/>
          <p:cNvSpPr>
            <a:spLocks noGrp="1"/>
          </p:cNvSpPr>
          <p:nvPr>
            <p:ph type="sldNum" sz="quarter" idx="7"/>
          </p:nvPr>
        </p:nvSpPr>
        <p:spPr>
          <a:xfrm>
            <a:off x="10386323" y="21059708"/>
            <a:ext cx="33178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orshipworkshop.org.uk/songs-and-hymns/hymns/lord-the-light-of-your-love-(shine,-jesus,-shine)"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GM4IVZuljEI"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iWZXLsdE9w&amp;t=3s" TargetMode="External"/><Relationship Id="rId7" Type="http://schemas.openxmlformats.org/officeDocument/2006/relationships/hyperlink" Target="https://www.bathandwells.org.uk/ministry-for-mission/discipleship/everyday-faith/everyday-questions/" TargetMode="External"/><Relationship Id="rId2" Type="http://schemas.openxmlformats.org/officeDocument/2006/relationships/hyperlink" Target="https://www.youtube.com/watch?feature=share&amp;v=PUtll3mNj5U&amp;app=desktop" TargetMode="Externa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1qZWK8ZE2P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7eQ7D-A00Bw" TargetMode="External"/><Relationship Id="rId2" Type="http://schemas.openxmlformats.org/officeDocument/2006/relationships/hyperlink" Target="https://www.youtube.com/watch?v=nZBhKp5_HwE&amp;list=PLC0zKawnsa9OxXZml5Y2p9fWCM6ugqqzx&amp;index=14&amp;t=0s"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singpop.org/songs" TargetMode="External"/><Relationship Id="rId2" Type="http://schemas.openxmlformats.org/officeDocument/2006/relationships/hyperlink" Target="https://www.youtube.com/watch?v=GAVCHH6ZO2s"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orshipworkshop.org.uk/songs-and-hymns/hymns/he's-got-the-whole-world-in-his-hand/"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c.co.uk/teach/school-radio/primary-school-songs-give-me-oil-in-my-lamp/zk9qwty" TargetMode="External"/><Relationship Id="rId2" Type="http://schemas.openxmlformats.org/officeDocument/2006/relationships/hyperlink" Target="https://www.bbc.co.uk/teach/school-radio/primary-school-songs-kum-ba-yah/znv9cqt"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Za2S2cpNnE&amp;t=39s"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ischytunes.com/video-repo/build-up/"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UM3ofeLafMw&amp;list=PL5wKT4vJF7MPH-5AXbj5u5bz2KlKz5NEk&amp;index=6"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FBZJGSgyVQ&amp;list=PL5wKT4vJF7MPH-5AXbj5u5bz2KlKz5NEk&amp;index=2"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lFBZJGSgyVQ&amp;list=PL5wKT4vJF7MPH-5AXbj5u5bz2KlKz5NEk&amp;index=2" TargetMode="External"/><Relationship Id="rId2" Type="http://schemas.openxmlformats.org/officeDocument/2006/relationships/hyperlink" Target="https://www.youtube.com/watch?v=Cg2We2iK7og&amp;list=PL5wKT4vJF7MPH-5AXbj5u5bz2KlKz5NEk"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www.bathandwells.org.uk/wp-content/uploads/2020/03/Jesus-the-Friend.pdf" TargetMode="External"/><Relationship Id="rId2" Type="http://schemas.openxmlformats.org/officeDocument/2006/relationships/hyperlink" Target="https://www.youtube.com/watch?v=z_1GbkL6W8c"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09hsYEqgDS4&amp;list=PLAPhy4sWxHqt0LvaWZRFzaCEJqE4GiRhi&amp;index=9"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N94BBGiq_vQ"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singpop.org/songs"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s://www.fischytunes.com/video-repo/special-kind-of-heroes/" TargetMode="External"/><Relationship Id="rId2" Type="http://schemas.openxmlformats.org/officeDocument/2006/relationships/hyperlink" Target="https://www.youtube.com/watch?v=QCN893hzueQ"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_ItE3wRuf8"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CN893hzueQ" TargetMode="External"/><Relationship Id="rId2" Type="http://schemas.openxmlformats.org/officeDocument/2006/relationships/hyperlink" Target="https://www.youtube.com/watch?v=O72j8Cc1XG8" TargetMode="External"/><Relationship Id="rId1" Type="http://schemas.openxmlformats.org/officeDocument/2006/relationships/slideLayout" Target="../slideLayouts/slideLayout23.xml"/><Relationship Id="rId6" Type="http://schemas.openxmlformats.org/officeDocument/2006/relationships/hyperlink" Target="https://www.bathandwells.org.uk/ministry-for-mission/discipleship/everyday-faith/everyday-ques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orshipworkshop.org.uk/songs-and-hymns/hymns/when-i-needed-a-neighbour/" TargetMode="External"/><Relationship Id="rId1" Type="http://schemas.openxmlformats.org/officeDocument/2006/relationships/slideLayout" Target="../slideLayouts/slideLayout23.xml"/><Relationship Id="rId5" Type="http://schemas.openxmlformats.org/officeDocument/2006/relationships/hyperlink" Target="https://www.bathandwells.org.uk/ministry-for-mission/discipleship/everyday-faith/everyday-question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620000"/>
            <a:ext cx="7772400" cy="2387600"/>
          </a:xfrm>
        </p:spPr>
        <p:txBody>
          <a:bodyPr>
            <a:normAutofit/>
          </a:bodyPr>
          <a:lstStyle/>
          <a:p>
            <a:r>
              <a:rPr lang="en-US" sz="5500" dirty="0">
                <a:solidFill>
                  <a:schemeClr val="bg1"/>
                </a:solidFill>
                <a:latin typeface="Cambria" charset="0"/>
                <a:ea typeface="Cambria" charset="0"/>
                <a:cs typeface="Cambria" charset="0"/>
              </a:rPr>
              <a:t>Everyday Questions Collective Worship</a:t>
            </a:r>
          </a:p>
        </p:txBody>
      </p:sp>
      <p:sp>
        <p:nvSpPr>
          <p:cNvPr id="3" name="Subtitle 2"/>
          <p:cNvSpPr>
            <a:spLocks noGrp="1"/>
          </p:cNvSpPr>
          <p:nvPr>
            <p:ph type="subTitle" idx="1"/>
          </p:nvPr>
        </p:nvSpPr>
        <p:spPr>
          <a:xfrm>
            <a:off x="720000" y="4500000"/>
            <a:ext cx="7739788" cy="1655762"/>
          </a:xfrm>
        </p:spPr>
        <p:txBody>
          <a:bodyPr>
            <a:normAutofit/>
          </a:bodyPr>
          <a:lstStyle/>
          <a:p>
            <a:pPr algn="l"/>
            <a:endParaRPr lang="en-US" sz="3000" dirty="0">
              <a:solidFill>
                <a:schemeClr val="bg1"/>
              </a:solidFill>
            </a:endParaRPr>
          </a:p>
          <a:p>
            <a:r>
              <a:rPr lang="en-US" sz="3000" dirty="0">
                <a:solidFill>
                  <a:schemeClr val="bg1"/>
                </a:solidFill>
              </a:rPr>
              <a:t>July 2020</a:t>
            </a: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200259587"/>
              </p:ext>
            </p:extLst>
          </p:nvPr>
        </p:nvGraphicFramePr>
        <p:xfrm>
          <a:off x="556025" y="2657171"/>
          <a:ext cx="8113792" cy="3812828"/>
        </p:xfrm>
        <a:graphic>
          <a:graphicData uri="http://schemas.openxmlformats.org/drawingml/2006/table">
            <a:tbl>
              <a:tblPr firstRow="1" bandRow="1">
                <a:tableStyleId>{5C22544A-7EE6-4342-B048-85BDC9FD1C3A}</a:tableStyleId>
              </a:tblPr>
              <a:tblGrid>
                <a:gridCol w="1678102">
                  <a:extLst>
                    <a:ext uri="{9D8B030D-6E8A-4147-A177-3AD203B41FA5}">
                      <a16:colId xmlns:a16="http://schemas.microsoft.com/office/drawing/2014/main" val="888322370"/>
                    </a:ext>
                  </a:extLst>
                </a:gridCol>
                <a:gridCol w="643569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 Is it easier to believe in things you can see or things you can’t see? (5)</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https://www.worshipworkshop.org.uk/songs-and-hymns/hymns/lord-the-light-of-your-love-(shine,-jesus,-shine)</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Samuel Hears a Voice, pg. 42,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A short meditation – ‘Think of something that is worrying you, either about your family, school or the world. Choose to either tell God about it in your mind, or visually let go of it’.</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Challenge to take away – as you go through the week, think of all the things you cannot see but know are there, </a:t>
                      </a:r>
                      <a:r>
                        <a:rPr lang="en-GB" sz="1300" i="0" dirty="0" err="1">
                          <a:effectLst/>
                          <a:latin typeface="+mn-lt"/>
                          <a:ea typeface="Times New Roman" panose="02020603050405020304" pitchFamily="18" charset="0"/>
                          <a:cs typeface="Times New Roman" panose="02020603050405020304" pitchFamily="18" charset="0"/>
                        </a:rPr>
                        <a:t>eg.</a:t>
                      </a:r>
                      <a:r>
                        <a:rPr lang="en-GB" sz="1300" i="0" dirty="0">
                          <a:effectLst/>
                          <a:latin typeface="+mn-lt"/>
                          <a:ea typeface="Times New Roman" panose="02020603050405020304" pitchFamily="18" charset="0"/>
                          <a:cs typeface="Times New Roman" panose="02020603050405020304" pitchFamily="18" charset="0"/>
                        </a:rPr>
                        <a:t> air, love.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99609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8246639" cy="281647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spc="-19" dirty="0">
                <a:solidFill>
                  <a:srgbClr val="002776"/>
                </a:solidFill>
                <a:latin typeface="ODSNQP+Calibri"/>
                <a:cs typeface="ODSNQP+Calibri"/>
              </a:rPr>
              <a:t>What</a:t>
            </a:r>
            <a:r>
              <a:rPr sz="5729" spc="19" dirty="0">
                <a:solidFill>
                  <a:srgbClr val="002776"/>
                </a:solidFill>
                <a:latin typeface="ODSNQP+Calibri"/>
                <a:cs typeface="ODSNQP+Calibri"/>
              </a:rPr>
              <a:t> </a:t>
            </a:r>
            <a:r>
              <a:rPr sz="5729" dirty="0">
                <a:solidFill>
                  <a:srgbClr val="002776"/>
                </a:solidFill>
                <a:latin typeface="ODSNQP+Calibri"/>
                <a:cs typeface="ODSNQP+Calibri"/>
              </a:rPr>
              <a:t>is the</a:t>
            </a:r>
            <a:r>
              <a:rPr sz="5729" spc="-19" dirty="0">
                <a:solidFill>
                  <a:srgbClr val="002776"/>
                </a:solidFill>
                <a:latin typeface="ODSNQP+Calibri"/>
                <a:cs typeface="ODSNQP+Calibri"/>
              </a:rPr>
              <a:t> </a:t>
            </a:r>
            <a:r>
              <a:rPr sz="5729" dirty="0">
                <a:solidFill>
                  <a:srgbClr val="002776"/>
                </a:solidFill>
                <a:latin typeface="ODSNQP+Calibri"/>
                <a:cs typeface="ODSNQP+Calibri"/>
              </a:rPr>
              <a:t>most</a:t>
            </a:r>
          </a:p>
          <a:p>
            <a:pPr marL="0" marR="0">
              <a:lnSpc>
                <a:spcPts val="6999"/>
              </a:lnSpc>
              <a:spcBef>
                <a:spcPts val="607"/>
              </a:spcBef>
              <a:spcAft>
                <a:spcPts val="0"/>
              </a:spcAft>
            </a:pPr>
            <a:r>
              <a:rPr lang="en-GB" sz="5729" dirty="0">
                <a:solidFill>
                  <a:srgbClr val="002776"/>
                </a:solidFill>
                <a:latin typeface="ODSNQP+Calibri"/>
                <a:cs typeface="ODSNQP+Calibri"/>
              </a:rPr>
              <a:t>beautiful</a:t>
            </a:r>
            <a:r>
              <a:rPr sz="5729" dirty="0">
                <a:solidFill>
                  <a:srgbClr val="002776"/>
                </a:solidFill>
                <a:latin typeface="ODSNQP+Calibri"/>
                <a:cs typeface="ODSNQP+Calibri"/>
              </a:rPr>
              <a:t> thing </a:t>
            </a:r>
            <a:r>
              <a:rPr sz="5729" spc="-29" dirty="0">
                <a:solidFill>
                  <a:srgbClr val="002776"/>
                </a:solidFill>
                <a:latin typeface="ODSNQP+Calibri"/>
                <a:cs typeface="ODSNQP+Calibri"/>
              </a:rPr>
              <a:t>you</a:t>
            </a:r>
            <a:r>
              <a:rPr sz="5729" spc="29" dirty="0">
                <a:solidFill>
                  <a:srgbClr val="002776"/>
                </a:solidFill>
                <a:latin typeface="ODSNQP+Calibri"/>
                <a:cs typeface="ODSNQP+Calibri"/>
              </a:rPr>
              <a:t> </a:t>
            </a:r>
            <a:r>
              <a:rPr sz="5729" spc="-44" dirty="0">
                <a:solidFill>
                  <a:srgbClr val="002776"/>
                </a:solidFill>
                <a:latin typeface="ODSNQP+Calibri"/>
                <a:cs typeface="ODSNQP+Calibri"/>
              </a:rPr>
              <a:t>have</a:t>
            </a:r>
          </a:p>
          <a:p>
            <a:pPr marL="0" marR="0">
              <a:lnSpc>
                <a:spcPts val="6994"/>
              </a:lnSpc>
              <a:spcBef>
                <a:spcPts val="592"/>
              </a:spcBef>
              <a:spcAft>
                <a:spcPts val="0"/>
              </a:spcAft>
            </a:pPr>
            <a:r>
              <a:rPr sz="5729" spc="-23" dirty="0">
                <a:solidFill>
                  <a:srgbClr val="002776"/>
                </a:solidFill>
                <a:latin typeface="ODSNQP+Calibri"/>
                <a:cs typeface="ODSNQP+Calibri"/>
              </a:rPr>
              <a:t>ever</a:t>
            </a:r>
            <a:r>
              <a:rPr sz="5729" dirty="0">
                <a:solidFill>
                  <a:srgbClr val="002776"/>
                </a:solidFill>
                <a:latin typeface="ODSNQP+Calibri"/>
                <a:cs typeface="ODSNQP+Calibri"/>
              </a:rPr>
              <a:t> seen?</a:t>
            </a:r>
          </a:p>
        </p:txBody>
      </p:sp>
      <p:sp>
        <p:nvSpPr>
          <p:cNvPr id="5" name="object 5"/>
          <p:cNvSpPr txBox="1"/>
          <p:nvPr/>
        </p:nvSpPr>
        <p:spPr>
          <a:xfrm>
            <a:off x="7834732" y="4917578"/>
            <a:ext cx="1793232"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dirty="0">
                <a:solidFill>
                  <a:srgbClr val="FFFFFF"/>
                </a:solidFill>
                <a:latin typeface="Cambria"/>
                <a:cs typeface="Cambria"/>
              </a:rPr>
              <a:t>8</a:t>
            </a:r>
          </a:p>
        </p:txBody>
      </p:sp>
    </p:spTree>
    <p:extLst>
      <p:ext uri="{BB962C8B-B14F-4D97-AF65-F5344CB8AC3E}">
        <p14:creationId xmlns:p14="http://schemas.microsoft.com/office/powerpoint/2010/main" val="8812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745554534"/>
              </p:ext>
            </p:extLst>
          </p:nvPr>
        </p:nvGraphicFramePr>
        <p:xfrm>
          <a:off x="171300" y="2603871"/>
          <a:ext cx="8801401" cy="3890415"/>
        </p:xfrm>
        <a:graphic>
          <a:graphicData uri="http://schemas.openxmlformats.org/drawingml/2006/table">
            <a:tbl>
              <a:tblPr firstRow="1" bandRow="1">
                <a:tableStyleId>{5C22544A-7EE6-4342-B048-85BDC9FD1C3A}</a:tableStyleId>
              </a:tblPr>
              <a:tblGrid>
                <a:gridCol w="1820315">
                  <a:extLst>
                    <a:ext uri="{9D8B030D-6E8A-4147-A177-3AD203B41FA5}">
                      <a16:colId xmlns:a16="http://schemas.microsoft.com/office/drawing/2014/main" val="888322370"/>
                    </a:ext>
                  </a:extLst>
                </a:gridCol>
                <a:gridCol w="6981086">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j-lt"/>
                        </a:rPr>
                        <a:t>What is the most beautiful thing you have ever seen? (8)</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j-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000601">
                <a:tc>
                  <a:txBody>
                    <a:bodyPr/>
                    <a:lstStyle/>
                    <a:p>
                      <a:r>
                        <a:rPr lang="en-GB" sz="1900" b="1" dirty="0">
                          <a:solidFill>
                            <a:schemeClr val="tx2"/>
                          </a:solidFill>
                          <a:latin typeface="+mj-lt"/>
                        </a:rPr>
                        <a:t>Engaging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j-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p>
                      <a:pPr>
                        <a:spcAft>
                          <a:spcPts val="0"/>
                        </a:spcAft>
                      </a:pPr>
                      <a:r>
                        <a:rPr lang="en-GB" sz="1300" dirty="0">
                          <a:effectLst/>
                          <a:latin typeface="+mj-lt"/>
                          <a:ea typeface="Times New Roman" panose="02020603050405020304" pitchFamily="18" charset="0"/>
                          <a:cs typeface="Times New Roman" panose="02020603050405020304" pitchFamily="18" charset="0"/>
                        </a:rPr>
                        <a:t>Song: Creator God - </a:t>
                      </a:r>
                      <a:r>
                        <a:rPr lang="en-GB" sz="1300" dirty="0">
                          <a:latin typeface="+mj-lt"/>
                          <a:hlinkClick r:id="rId2"/>
                        </a:rPr>
                        <a:t>https://www.youtube.com/watch?v=GM4IVZuljEI</a:t>
                      </a:r>
                      <a:endParaRPr lang="en-GB" sz="1300" dirty="0">
                        <a:effectLst/>
                        <a:latin typeface="+mj-lt"/>
                        <a:ea typeface="Times New Roman" panose="02020603050405020304" pitchFamily="18" charset="0"/>
                        <a:cs typeface="Times New Roman" panose="02020603050405020304" pitchFamily="18" charset="0"/>
                      </a:endParaRPr>
                    </a:p>
                    <a:p>
                      <a:pPr>
                        <a:spcAft>
                          <a:spcPts val="0"/>
                        </a:spcAft>
                      </a:pPr>
                      <a:r>
                        <a:rPr lang="en-GB" sz="1300" dirty="0">
                          <a:effectLst/>
                          <a:latin typeface="+mj-lt"/>
                          <a:ea typeface="Times New Roman" panose="02020603050405020304" pitchFamily="18" charset="0"/>
                          <a:cs typeface="Times New Roman" panose="02020603050405020304" pitchFamily="18" charset="0"/>
                        </a:rPr>
                        <a:t>Bible Story: In the Beginning – Creation, pg. 10-11 The Lion Storyteller Bible</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1193328">
                <a:tc>
                  <a:txBody>
                    <a:bodyPr/>
                    <a:lstStyle/>
                    <a:p>
                      <a:r>
                        <a:rPr lang="en-GB" sz="1900" b="1" dirty="0">
                          <a:solidFill>
                            <a:schemeClr val="tx2"/>
                          </a:solidFill>
                          <a:latin typeface="+mj-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Prayer and reflection activity: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Ask the children about their favourite part of the creation story.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Put some images on the screen of ‘beautiful’ things in our world. Encourage the children to look at them and reflect on them. Say ‘Thank you’ prayers, but the leader saying ‘Thank you’ and children volunteering their one thing to be thankful for.</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648686">
                <a:tc>
                  <a:txBody>
                    <a:bodyPr/>
                    <a:lstStyle/>
                    <a:p>
                      <a:r>
                        <a:rPr lang="en-GB" sz="1900" b="1" dirty="0">
                          <a:solidFill>
                            <a:schemeClr val="tx2"/>
                          </a:solidFill>
                          <a:latin typeface="+mj-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Bible Verse: ‘God saw all that he had made, and it was very good’ Genesis 1: 31. </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469753"/>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omic Sans MS" panose="030F0702030302020204" pitchFamily="66" charset="0"/>
                <a:ea typeface="Times New Roman" panose="02020603050405020304" pitchFamily="18" charset="0"/>
                <a:cs typeface="Times New Roman" panose="02020603050405020304" pitchFamily="18" charset="0"/>
              </a:rPr>
              <a:t>Collective Worship Planning Template</a:t>
            </a:r>
            <a:endParaRPr lang="en-GB" sz="1910" dirty="0">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171300" y="1778737"/>
            <a:ext cx="8801400"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291731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666568"/>
            <a:ext cx="8356616" cy="1815112"/>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dirty="0">
                <a:solidFill>
                  <a:srgbClr val="8637BA"/>
                </a:solidFill>
                <a:latin typeface="ODSNQP+Calibri"/>
                <a:cs typeface="ODSNQP+Calibri"/>
              </a:rPr>
              <a:t>How would </a:t>
            </a:r>
            <a:r>
              <a:rPr sz="5729" spc="-38" dirty="0">
                <a:solidFill>
                  <a:srgbClr val="8637BA"/>
                </a:solidFill>
                <a:latin typeface="ODSNQP+Calibri"/>
                <a:cs typeface="ODSNQP+Calibri"/>
              </a:rPr>
              <a:t>you</a:t>
            </a:r>
            <a:r>
              <a:rPr sz="5729" spc="38" dirty="0">
                <a:solidFill>
                  <a:srgbClr val="8637BA"/>
                </a:solidFill>
                <a:latin typeface="ODSNQP+Calibri"/>
                <a:cs typeface="ODSNQP+Calibri"/>
              </a:rPr>
              <a:t> </a:t>
            </a:r>
            <a:r>
              <a:rPr sz="5729" dirty="0">
                <a:solidFill>
                  <a:srgbClr val="8637BA"/>
                </a:solidFill>
                <a:latin typeface="ODSNQP+Calibri"/>
                <a:cs typeface="ODSNQP+Calibri"/>
              </a:rPr>
              <a:t>describe</a:t>
            </a:r>
          </a:p>
          <a:p>
            <a:pPr marL="0" marR="0">
              <a:lnSpc>
                <a:spcPts val="6999"/>
              </a:lnSpc>
              <a:spcBef>
                <a:spcPts val="605"/>
              </a:spcBef>
              <a:spcAft>
                <a:spcPts val="0"/>
              </a:spcAft>
            </a:pPr>
            <a:r>
              <a:rPr sz="5729" dirty="0">
                <a:solidFill>
                  <a:srgbClr val="8637BA"/>
                </a:solidFill>
                <a:latin typeface="ODSNQP+Calibri"/>
                <a:cs typeface="ODSNQP+Calibri"/>
              </a:rPr>
              <a:t>God?</a:t>
            </a:r>
          </a:p>
        </p:txBody>
      </p:sp>
      <p:sp>
        <p:nvSpPr>
          <p:cNvPr id="5" name="object 5"/>
          <p:cNvSpPr txBox="1"/>
          <p:nvPr/>
        </p:nvSpPr>
        <p:spPr>
          <a:xfrm>
            <a:off x="7834732" y="4917578"/>
            <a:ext cx="1793232"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dirty="0">
                <a:solidFill>
                  <a:srgbClr val="FFFFFF"/>
                </a:solidFill>
                <a:latin typeface="Cambria"/>
                <a:cs typeface="Cambria"/>
              </a:rPr>
              <a:t>9</a:t>
            </a:r>
          </a:p>
        </p:txBody>
      </p:sp>
    </p:spTree>
    <p:extLst>
      <p:ext uri="{BB962C8B-B14F-4D97-AF65-F5344CB8AC3E}">
        <p14:creationId xmlns:p14="http://schemas.microsoft.com/office/powerpoint/2010/main" val="320720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370560960"/>
              </p:ext>
            </p:extLst>
          </p:nvPr>
        </p:nvGraphicFramePr>
        <p:xfrm>
          <a:off x="556025" y="2373579"/>
          <a:ext cx="8185560" cy="4016567"/>
        </p:xfrm>
        <a:graphic>
          <a:graphicData uri="http://schemas.openxmlformats.org/drawingml/2006/table">
            <a:tbl>
              <a:tblPr firstRow="1" bandRow="1">
                <a:tableStyleId>{5C22544A-7EE6-4342-B048-85BDC9FD1C3A}</a:tableStyleId>
              </a:tblPr>
              <a:tblGrid>
                <a:gridCol w="1586254">
                  <a:extLst>
                    <a:ext uri="{9D8B030D-6E8A-4147-A177-3AD203B41FA5}">
                      <a16:colId xmlns:a16="http://schemas.microsoft.com/office/drawing/2014/main" val="888322370"/>
                    </a:ext>
                  </a:extLst>
                </a:gridCol>
                <a:gridCol w="6599306">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How would you describe God? (9)</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397067">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err="1">
                          <a:effectLst/>
                          <a:latin typeface="+mn-lt"/>
                          <a:ea typeface="Times New Roman" panose="02020603050405020304" pitchFamily="18" charset="0"/>
                          <a:cs typeface="Times New Roman" panose="02020603050405020304" pitchFamily="18" charset="0"/>
                        </a:rPr>
                        <a:t>Song:</a:t>
                      </a:r>
                      <a:r>
                        <a:rPr lang="en-GB" sz="1300" dirty="0" err="1">
                          <a:effectLst/>
                          <a:latin typeface="+mn-lt"/>
                          <a:ea typeface="Times New Roman" panose="02020603050405020304" pitchFamily="18" charset="0"/>
                          <a:cs typeface="Times New Roman" panose="02020603050405020304" pitchFamily="18" charset="0"/>
                          <a:hlinkClick r:id="rId2"/>
                        </a:rPr>
                        <a:t>https</a:t>
                      </a:r>
                      <a:r>
                        <a:rPr lang="en-GB" sz="1300" dirty="0">
                          <a:effectLst/>
                          <a:latin typeface="+mn-lt"/>
                          <a:ea typeface="Times New Roman" panose="02020603050405020304" pitchFamily="18" charset="0"/>
                          <a:cs typeface="Times New Roman" panose="02020603050405020304" pitchFamily="18" charset="0"/>
                          <a:hlinkClick r:id="rId2"/>
                        </a:rPr>
                        <a:t>://www.youtube.com/watch?feature=share&amp;v=PUtll3mNj5U&amp;app=desktop</a:t>
                      </a:r>
                      <a:r>
                        <a:rPr lang="en-GB" sz="1300" dirty="0">
                          <a:effectLst/>
                          <a:latin typeface="+mn-lt"/>
                          <a:ea typeface="Times New Roman" panose="02020603050405020304" pitchFamily="18" charset="0"/>
                          <a:cs typeface="Times New Roman" panose="02020603050405020304" pitchFamily="18" charset="0"/>
                        </a:rPr>
                        <a:t>  </a:t>
                      </a:r>
                      <a:r>
                        <a:rPr lang="en-GB" sz="1300" dirty="0">
                          <a:effectLst/>
                          <a:latin typeface="+mn-lt"/>
                          <a:ea typeface="Times New Roman" panose="02020603050405020304" pitchFamily="18" charset="0"/>
                          <a:cs typeface="Times New Roman" panose="02020603050405020304" pitchFamily="18" charset="0"/>
                          <a:hlinkClick r:id="rId3"/>
                        </a:rPr>
                        <a:t>https://www.youtube.com/watch?v=uiWZXLsdE9w&amp;t=3s</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hlinkClick r:id="rId4"/>
                        </a:rPr>
                        <a:t>https://www.youtube.com/watch?v=1qZWK8ZE2Pk</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Jonah the Groaner, pg. 52,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What did Jonah think of God – could use post-its. Share the ‘Everyday Question’ on </a:t>
                      </a:r>
                      <a:r>
                        <a:rPr lang="en-GB" sz="1300">
                          <a:effectLst/>
                          <a:latin typeface="+mn-lt"/>
                          <a:ea typeface="Times New Roman" panose="02020603050405020304" pitchFamily="18" charset="0"/>
                          <a:cs typeface="Times New Roman" panose="02020603050405020304" pitchFamily="18" charset="0"/>
                        </a:rPr>
                        <a:t>the slide and the songs </a:t>
                      </a:r>
                      <a:r>
                        <a:rPr lang="en-GB" sz="1300" dirty="0">
                          <a:effectLst/>
                          <a:latin typeface="+mn-lt"/>
                          <a:ea typeface="Times New Roman" panose="02020603050405020304" pitchFamily="18" charset="0"/>
                          <a:cs typeface="Times New Roman" panose="02020603050405020304" pitchFamily="18" charset="0"/>
                        </a:rPr>
                        <a:t>to help </a:t>
                      </a:r>
                      <a:r>
                        <a:rPr lang="en-GB" sz="1300">
                          <a:effectLst/>
                          <a:latin typeface="+mn-lt"/>
                          <a:ea typeface="Times New Roman" panose="02020603050405020304" pitchFamily="18" charset="0"/>
                          <a:cs typeface="Times New Roman" panose="02020603050405020304" pitchFamily="18" charset="0"/>
                        </a:rPr>
                        <a:t>with discussion.</a:t>
                      </a:r>
                      <a:endParaRPr lang="en-GB" sz="1300" dirty="0">
                        <a:effectLst/>
                        <a:latin typeface="+mn-lt"/>
                        <a:ea typeface="Times New Roman" panose="02020603050405020304" pitchFamily="18" charset="0"/>
                        <a:cs typeface="Times New Roman" panose="02020603050405020304" pitchFamily="18" charset="0"/>
                      </a:endParaRP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God wants to bless us. How has God blessed you. Share three blessings with your partner. ‘Thank you God that we can count our blessings because you bless us abundantly but often we don’t see it.’</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Challenge: Each day this week, name three blessings from God or three things you would want to be thankful for.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5"/>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6"/>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7"/>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5" y="1903344"/>
            <a:ext cx="8279152"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7"/>
              </a:rPr>
              <a:t>https://www.bathandwells.org.uk/ministry-for-mission/discipleship/everyday-faith/everyday-questions/</a:t>
            </a:r>
            <a:endParaRPr lang="en-GB" sz="1337" dirty="0"/>
          </a:p>
        </p:txBody>
      </p:sp>
    </p:spTree>
    <p:extLst>
      <p:ext uri="{BB962C8B-B14F-4D97-AF65-F5344CB8AC3E}">
        <p14:creationId xmlns:p14="http://schemas.microsoft.com/office/powerpoint/2010/main" val="347953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176555"/>
            <a:ext cx="7791380" cy="281647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739600"/>
                </a:solidFill>
                <a:latin typeface="ODSNQP+Calibri"/>
                <a:cs typeface="ODSNQP+Calibri"/>
              </a:rPr>
              <a:t>How</a:t>
            </a:r>
            <a:r>
              <a:rPr sz="5729" spc="-23" dirty="0">
                <a:solidFill>
                  <a:srgbClr val="739600"/>
                </a:solidFill>
                <a:latin typeface="ODSNQP+Calibri"/>
                <a:cs typeface="ODSNQP+Calibri"/>
              </a:rPr>
              <a:t> </a:t>
            </a:r>
            <a:r>
              <a:rPr sz="5729" dirty="0">
                <a:solidFill>
                  <a:srgbClr val="739600"/>
                </a:solidFill>
                <a:latin typeface="ODSNQP+Calibri"/>
                <a:cs typeface="ODSNQP+Calibri"/>
              </a:rPr>
              <a:t>would the </a:t>
            </a:r>
            <a:r>
              <a:rPr sz="5729" spc="-21" dirty="0">
                <a:solidFill>
                  <a:srgbClr val="739600"/>
                </a:solidFill>
                <a:latin typeface="ODSNQP+Calibri"/>
                <a:cs typeface="ODSNQP+Calibri"/>
              </a:rPr>
              <a:t>person</a:t>
            </a:r>
          </a:p>
          <a:p>
            <a:pPr marL="0" marR="0">
              <a:lnSpc>
                <a:spcPts val="6999"/>
              </a:lnSpc>
              <a:spcBef>
                <a:spcPts val="607"/>
              </a:spcBef>
              <a:spcAft>
                <a:spcPts val="0"/>
              </a:spcAft>
            </a:pPr>
            <a:r>
              <a:rPr sz="5729" dirty="0">
                <a:solidFill>
                  <a:srgbClr val="739600"/>
                </a:solidFill>
                <a:latin typeface="ODSNQP+Calibri"/>
                <a:cs typeface="ODSNQP+Calibri"/>
              </a:rPr>
              <a:t>who </a:t>
            </a:r>
            <a:r>
              <a:rPr sz="5729" spc="-19" dirty="0">
                <a:solidFill>
                  <a:srgbClr val="739600"/>
                </a:solidFill>
                <a:latin typeface="ODSNQP+Calibri"/>
                <a:cs typeface="ODSNQP+Calibri"/>
              </a:rPr>
              <a:t>knows</a:t>
            </a:r>
            <a:r>
              <a:rPr sz="5729" spc="19" dirty="0">
                <a:solidFill>
                  <a:srgbClr val="739600"/>
                </a:solidFill>
                <a:latin typeface="ODSNQP+Calibri"/>
                <a:cs typeface="ODSNQP+Calibri"/>
              </a:rPr>
              <a:t> </a:t>
            </a:r>
            <a:r>
              <a:rPr sz="5729" spc="-29" dirty="0">
                <a:solidFill>
                  <a:srgbClr val="739600"/>
                </a:solidFill>
                <a:latin typeface="ODSNQP+Calibri"/>
                <a:cs typeface="ODSNQP+Calibri"/>
              </a:rPr>
              <a:t>you</a:t>
            </a:r>
            <a:r>
              <a:rPr sz="5729" spc="29" dirty="0">
                <a:solidFill>
                  <a:srgbClr val="739600"/>
                </a:solidFill>
                <a:latin typeface="ODSNQP+Calibri"/>
                <a:cs typeface="ODSNQP+Calibri"/>
              </a:rPr>
              <a:t> </a:t>
            </a:r>
            <a:r>
              <a:rPr sz="5729" spc="-23" dirty="0">
                <a:solidFill>
                  <a:srgbClr val="739600"/>
                </a:solidFill>
                <a:latin typeface="ODSNQP+Calibri"/>
                <a:cs typeface="ODSNQP+Calibri"/>
              </a:rPr>
              <a:t>best</a:t>
            </a:r>
          </a:p>
          <a:p>
            <a:pPr marL="0" marR="0">
              <a:lnSpc>
                <a:spcPts val="6994"/>
              </a:lnSpc>
              <a:spcBef>
                <a:spcPts val="592"/>
              </a:spcBef>
              <a:spcAft>
                <a:spcPts val="0"/>
              </a:spcAft>
            </a:pPr>
            <a:r>
              <a:rPr sz="5729" dirty="0">
                <a:solidFill>
                  <a:srgbClr val="739600"/>
                </a:solidFill>
                <a:latin typeface="ODSNQP+Calibri"/>
                <a:cs typeface="ODSNQP+Calibri"/>
              </a:rPr>
              <a:t>describe </a:t>
            </a:r>
            <a:r>
              <a:rPr sz="5729" spc="-19" dirty="0">
                <a:solidFill>
                  <a:srgbClr val="739600"/>
                </a:solidFill>
                <a:latin typeface="ODSNQP+Calibri"/>
                <a:cs typeface="ODSNQP+Calibri"/>
              </a:rPr>
              <a:t>you?</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10</a:t>
            </a:r>
          </a:p>
        </p:txBody>
      </p:sp>
    </p:spTree>
    <p:extLst>
      <p:ext uri="{BB962C8B-B14F-4D97-AF65-F5344CB8AC3E}">
        <p14:creationId xmlns:p14="http://schemas.microsoft.com/office/powerpoint/2010/main" val="329264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nvGraphicFramePr>
        <p:xfrm>
          <a:off x="171299" y="2657171"/>
          <a:ext cx="8801402" cy="4220306"/>
        </p:xfrm>
        <a:graphic>
          <a:graphicData uri="http://schemas.openxmlformats.org/drawingml/2006/table">
            <a:tbl>
              <a:tblPr firstRow="1" bandRow="1">
                <a:tableStyleId>{5C22544A-7EE6-4342-B048-85BDC9FD1C3A}</a:tableStyleId>
              </a:tblPr>
              <a:tblGrid>
                <a:gridCol w="1820313">
                  <a:extLst>
                    <a:ext uri="{9D8B030D-6E8A-4147-A177-3AD203B41FA5}">
                      <a16:colId xmlns:a16="http://schemas.microsoft.com/office/drawing/2014/main" val="888322370"/>
                    </a:ext>
                  </a:extLst>
                </a:gridCol>
                <a:gridCol w="6981089">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j-lt"/>
                        </a:rPr>
                        <a:t>How would the person who knows you best describe you? (10)</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j-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397067">
                <a:tc>
                  <a:txBody>
                    <a:bodyPr/>
                    <a:lstStyle/>
                    <a:p>
                      <a:r>
                        <a:rPr lang="en-GB" sz="1900" b="1" dirty="0">
                          <a:solidFill>
                            <a:schemeClr val="tx2"/>
                          </a:solidFill>
                          <a:latin typeface="+mj-lt"/>
                        </a:rPr>
                        <a:t>Engaging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Share the ‘Everyday Question’ and consider several responses from children or adults.</a:t>
                      </a:r>
                    </a:p>
                    <a:p>
                      <a:pPr>
                        <a:spcAft>
                          <a:spcPts val="0"/>
                        </a:spcAft>
                      </a:pPr>
                      <a:r>
                        <a:rPr lang="en-GB" sz="1300" dirty="0">
                          <a:effectLst/>
                          <a:latin typeface="+mn-lt"/>
                          <a:ea typeface="Times New Roman" panose="02020603050405020304" pitchFamily="18" charset="0"/>
                          <a:cs typeface="Times New Roman" panose="02020603050405020304" pitchFamily="18" charset="0"/>
                        </a:rPr>
                        <a:t>Song: Every Step </a:t>
                      </a:r>
                      <a:r>
                        <a:rPr lang="en-GB" sz="1300" dirty="0">
                          <a:latin typeface="+mn-lt"/>
                          <a:hlinkClick r:id="rId2"/>
                        </a:rPr>
                        <a:t>https://www.youtube.com/watch?v=nZBhKp5_HwE&amp;list=PLC0zKawnsa9OxXZml5Y2p9fWCM6ugqqzx&amp;index=14&amp;t=0s</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Psalm 139: 1-18, you may like to use this Lego Psalm video </a:t>
                      </a:r>
                      <a:r>
                        <a:rPr lang="en-GB" sz="1300" dirty="0">
                          <a:hlinkClick r:id="rId3"/>
                        </a:rPr>
                        <a:t>https://www.youtube.com/watch?v=7eQ7D-A00Bw</a:t>
                      </a:r>
                      <a:endParaRPr lang="en-GB" sz="1300" dirty="0">
                        <a:effectLst/>
                        <a:latin typeface="+mn-lt"/>
                        <a:ea typeface="Times New Roman" panose="02020603050405020304" pitchFamily="18" charset="0"/>
                        <a:cs typeface="Times New Roman" panose="02020603050405020304" pitchFamily="18" charset="0"/>
                      </a:endParaRP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989589">
                <a:tc>
                  <a:txBody>
                    <a:bodyPr/>
                    <a:lstStyle/>
                    <a:p>
                      <a:r>
                        <a:rPr lang="en-GB" sz="1900" b="1" dirty="0">
                          <a:solidFill>
                            <a:schemeClr val="tx2"/>
                          </a:solidFill>
                          <a:latin typeface="+mj-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Prayer and reflection activity: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Use an image of a crowd. encourage the children to reflect on the different faces in the image. How do we recognise people? It’s easy to get lost in a crowd, but that’s impossible with God, we all stand out to him, he sees and knows us. </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j-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Bible verse: ‘I praise you because you are fearfully and wonderfully made’ Psalm 139: 14. Encourage the children to celebrate </a:t>
                      </a:r>
                      <a:r>
                        <a:rPr lang="en-GB" sz="1300" i="0">
                          <a:effectLst/>
                          <a:latin typeface="Calibri" panose="020F0502020204030204" pitchFamily="34" charset="0"/>
                          <a:ea typeface="Times New Roman" panose="02020603050405020304" pitchFamily="18" charset="0"/>
                          <a:cs typeface="Calibri" panose="020F0502020204030204" pitchFamily="34" charset="0"/>
                        </a:rPr>
                        <a:t>each others’ differences </a:t>
                      </a:r>
                      <a:r>
                        <a:rPr lang="en-GB" sz="1300" i="0" dirty="0">
                          <a:effectLst/>
                          <a:latin typeface="Calibri" panose="020F0502020204030204" pitchFamily="34" charset="0"/>
                          <a:ea typeface="Times New Roman" panose="02020603050405020304" pitchFamily="18" charset="0"/>
                          <a:cs typeface="Calibri" panose="020F0502020204030204" pitchFamily="34" charset="0"/>
                        </a:rPr>
                        <a:t>today. </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omic Sans MS" panose="030F0702030302020204" pitchFamily="66" charset="0"/>
                <a:ea typeface="Times New Roman" panose="02020603050405020304" pitchFamily="18" charset="0"/>
                <a:cs typeface="Times New Roman" panose="02020603050405020304" pitchFamily="18" charset="0"/>
              </a:rPr>
              <a:t>Collective Worship Planning Template</a:t>
            </a:r>
            <a:endParaRPr lang="en-GB" sz="1910" dirty="0">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8732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3154989"/>
            <a:ext cx="7610043" cy="84048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spc="-19" dirty="0">
                <a:solidFill>
                  <a:srgbClr val="A1006B"/>
                </a:solidFill>
                <a:latin typeface="ODSNQP+Calibri"/>
                <a:cs typeface="ODSNQP+Calibri"/>
              </a:rPr>
              <a:t>What</a:t>
            </a:r>
            <a:r>
              <a:rPr sz="5729" spc="19" dirty="0">
                <a:solidFill>
                  <a:srgbClr val="A1006B"/>
                </a:solidFill>
                <a:latin typeface="ODSNQP+Calibri"/>
                <a:cs typeface="ODSNQP+Calibri"/>
              </a:rPr>
              <a:t> </a:t>
            </a:r>
            <a:r>
              <a:rPr sz="5729" dirty="0">
                <a:solidFill>
                  <a:srgbClr val="A1006B"/>
                </a:solidFill>
                <a:latin typeface="ODSNQP+Calibri"/>
                <a:cs typeface="ODSNQP+Calibri"/>
              </a:rPr>
              <a:t>gives</a:t>
            </a:r>
            <a:r>
              <a:rPr sz="5729" spc="19" dirty="0">
                <a:solidFill>
                  <a:srgbClr val="A1006B"/>
                </a:solidFill>
                <a:latin typeface="ODSNQP+Calibri"/>
                <a:cs typeface="ODSNQP+Calibri"/>
              </a:rPr>
              <a:t> </a:t>
            </a:r>
            <a:r>
              <a:rPr sz="5729" spc="-29" dirty="0">
                <a:solidFill>
                  <a:srgbClr val="A1006B"/>
                </a:solidFill>
                <a:latin typeface="ODSNQP+Calibri"/>
                <a:cs typeface="ODSNQP+Calibri"/>
              </a:rPr>
              <a:t>you</a:t>
            </a:r>
            <a:r>
              <a:rPr sz="5729" spc="29" dirty="0">
                <a:solidFill>
                  <a:srgbClr val="A1006B"/>
                </a:solidFill>
                <a:latin typeface="ODSNQP+Calibri"/>
                <a:cs typeface="ODSNQP+Calibri"/>
              </a:rPr>
              <a:t> </a:t>
            </a:r>
            <a:r>
              <a:rPr sz="5729" dirty="0">
                <a:solidFill>
                  <a:srgbClr val="A1006B"/>
                </a:solidFill>
                <a:latin typeface="ODSNQP+Calibri"/>
                <a:cs typeface="ODSNQP+Calibri"/>
              </a:rPr>
              <a:t>hope?</a:t>
            </a:r>
          </a:p>
        </p:txBody>
      </p:sp>
      <p:sp>
        <p:nvSpPr>
          <p:cNvPr id="5" name="object 5"/>
          <p:cNvSpPr txBox="1"/>
          <p:nvPr/>
        </p:nvSpPr>
        <p:spPr>
          <a:xfrm>
            <a:off x="760189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12</a:t>
            </a:r>
          </a:p>
        </p:txBody>
      </p:sp>
    </p:spTree>
    <p:extLst>
      <p:ext uri="{BB962C8B-B14F-4D97-AF65-F5344CB8AC3E}">
        <p14:creationId xmlns:p14="http://schemas.microsoft.com/office/powerpoint/2010/main" val="176858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2828037174"/>
              </p:ext>
            </p:extLst>
          </p:nvPr>
        </p:nvGraphicFramePr>
        <p:xfrm>
          <a:off x="474183" y="2391377"/>
          <a:ext cx="8154711" cy="3938953"/>
        </p:xfrm>
        <a:graphic>
          <a:graphicData uri="http://schemas.openxmlformats.org/drawingml/2006/table">
            <a:tbl>
              <a:tblPr firstRow="1" bandRow="1">
                <a:tableStyleId>{5C22544A-7EE6-4342-B048-85BDC9FD1C3A}</a:tableStyleId>
              </a:tblPr>
              <a:tblGrid>
                <a:gridCol w="1612506">
                  <a:extLst>
                    <a:ext uri="{9D8B030D-6E8A-4147-A177-3AD203B41FA5}">
                      <a16:colId xmlns:a16="http://schemas.microsoft.com/office/drawing/2014/main" val="888322370"/>
                    </a:ext>
                  </a:extLst>
                </a:gridCol>
                <a:gridCol w="6542205">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What gives you hope? (12)</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https://www.youtube.com/watch?v=GAVCHH6ZO2s</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hlinkClick r:id="rId3"/>
                        </a:rPr>
                        <a:t>https://www.isingpop.org/songs</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Down through the Roof, pg.72,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989589">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Have a rug (as a correlation with the mat in the story) to collect the written or drawn hopes of the children/adults. You could use a natural object to symbolise each one instead. Pray to Jesus to hear our hopes.</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08236">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Share this paraphrase from Jeremiah 29: v.11 – God says ‘ I have plans for you to have hope and a great future, Remember this and call on me’. </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308823" y="1903344"/>
            <a:ext cx="8401915"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71975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8389767" cy="378308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8637BA"/>
                </a:solidFill>
                <a:latin typeface="ODSNQP+Calibri"/>
                <a:cs typeface="ODSNQP+Calibri"/>
              </a:rPr>
              <a:t>Should everyone</a:t>
            </a:r>
            <a:r>
              <a:rPr sz="5729" spc="21" dirty="0">
                <a:solidFill>
                  <a:srgbClr val="8637BA"/>
                </a:solidFill>
                <a:latin typeface="ODSNQP+Calibri"/>
                <a:cs typeface="ODSNQP+Calibri"/>
              </a:rPr>
              <a:t> </a:t>
            </a:r>
            <a:r>
              <a:rPr sz="5729" dirty="0">
                <a:solidFill>
                  <a:srgbClr val="8637BA"/>
                </a:solidFill>
                <a:latin typeface="ODSNQP+Calibri"/>
                <a:cs typeface="ODSNQP+Calibri"/>
              </a:rPr>
              <a:t>in</a:t>
            </a:r>
            <a:r>
              <a:rPr sz="5729" spc="-27" dirty="0">
                <a:solidFill>
                  <a:srgbClr val="8637BA"/>
                </a:solidFill>
                <a:latin typeface="ODSNQP+Calibri"/>
                <a:cs typeface="ODSNQP+Calibri"/>
              </a:rPr>
              <a:t> </a:t>
            </a:r>
            <a:r>
              <a:rPr sz="5729" dirty="0">
                <a:solidFill>
                  <a:srgbClr val="8637BA"/>
                </a:solidFill>
                <a:latin typeface="ODSNQP+Calibri"/>
                <a:cs typeface="ODSNQP+Calibri"/>
              </a:rPr>
              <a:t>the</a:t>
            </a:r>
          </a:p>
          <a:p>
            <a:pPr marL="0" marR="0">
              <a:lnSpc>
                <a:spcPts val="6999"/>
              </a:lnSpc>
              <a:spcBef>
                <a:spcPts val="607"/>
              </a:spcBef>
              <a:spcAft>
                <a:spcPts val="0"/>
              </a:spcAft>
            </a:pPr>
            <a:r>
              <a:rPr sz="5729" dirty="0">
                <a:solidFill>
                  <a:srgbClr val="8637BA"/>
                </a:solidFill>
                <a:latin typeface="ODSNQP+Calibri"/>
                <a:cs typeface="ODSNQP+Calibri"/>
              </a:rPr>
              <a:t>world </a:t>
            </a:r>
            <a:r>
              <a:rPr sz="5729" spc="-48" dirty="0">
                <a:solidFill>
                  <a:srgbClr val="8637BA"/>
                </a:solidFill>
                <a:latin typeface="ODSNQP+Calibri"/>
                <a:cs typeface="ODSNQP+Calibri"/>
              </a:rPr>
              <a:t>have</a:t>
            </a:r>
            <a:r>
              <a:rPr sz="5729" spc="53" dirty="0">
                <a:solidFill>
                  <a:srgbClr val="8637BA"/>
                </a:solidFill>
                <a:latin typeface="ODSNQP+Calibri"/>
                <a:cs typeface="ODSNQP+Calibri"/>
              </a:rPr>
              <a:t> </a:t>
            </a:r>
            <a:r>
              <a:rPr sz="5729" dirty="0">
                <a:solidFill>
                  <a:srgbClr val="8637BA"/>
                </a:solidFill>
                <a:latin typeface="ODSNQP+Calibri"/>
                <a:cs typeface="ODSNQP+Calibri"/>
              </a:rPr>
              <a:t>equal access</a:t>
            </a:r>
          </a:p>
          <a:p>
            <a:pPr marL="0" marR="0">
              <a:lnSpc>
                <a:spcPts val="6994"/>
              </a:lnSpc>
              <a:spcBef>
                <a:spcPts val="592"/>
              </a:spcBef>
              <a:spcAft>
                <a:spcPts val="0"/>
              </a:spcAft>
            </a:pPr>
            <a:r>
              <a:rPr sz="5729" spc="-38" dirty="0">
                <a:solidFill>
                  <a:srgbClr val="8637BA"/>
                </a:solidFill>
                <a:latin typeface="ODSNQP+Calibri"/>
                <a:cs typeface="ODSNQP+Calibri"/>
              </a:rPr>
              <a:t>to</a:t>
            </a:r>
            <a:r>
              <a:rPr sz="5729" spc="38" dirty="0">
                <a:solidFill>
                  <a:srgbClr val="8637BA"/>
                </a:solidFill>
                <a:latin typeface="ODSNQP+Calibri"/>
                <a:cs typeface="ODSNQP+Calibri"/>
              </a:rPr>
              <a:t> </a:t>
            </a:r>
            <a:r>
              <a:rPr sz="5729" dirty="0">
                <a:solidFill>
                  <a:srgbClr val="8637BA"/>
                </a:solidFill>
                <a:latin typeface="ODSNQP+Calibri"/>
                <a:cs typeface="ODSNQP+Calibri"/>
              </a:rPr>
              <a:t>the same</a:t>
            </a:r>
            <a:r>
              <a:rPr sz="5729" spc="-23" dirty="0">
                <a:solidFill>
                  <a:srgbClr val="8637BA"/>
                </a:solidFill>
                <a:latin typeface="ODSNQP+Calibri"/>
                <a:cs typeface="ODSNQP+Calibri"/>
              </a:rPr>
              <a:t> </a:t>
            </a:r>
            <a:r>
              <a:rPr sz="5729" dirty="0">
                <a:solidFill>
                  <a:srgbClr val="8637BA"/>
                </a:solidFill>
                <a:latin typeface="ODSNQP+Calibri"/>
                <a:cs typeface="ODSNQP+Calibri"/>
              </a:rPr>
              <a:t>things?</a:t>
            </a:r>
          </a:p>
          <a:p>
            <a:pPr marL="6303152" marR="0">
              <a:lnSpc>
                <a:spcPts val="7269"/>
              </a:lnSpc>
              <a:spcBef>
                <a:spcPts val="0"/>
              </a:spcBef>
              <a:spcAft>
                <a:spcPts val="0"/>
              </a:spcAft>
            </a:pPr>
            <a:r>
              <a:rPr sz="6875" spc="-208" dirty="0">
                <a:solidFill>
                  <a:srgbClr val="FFFFFF"/>
                </a:solidFill>
                <a:latin typeface="Cambria"/>
                <a:cs typeface="Cambria"/>
              </a:rPr>
              <a:t>14</a:t>
            </a:r>
          </a:p>
        </p:txBody>
      </p:sp>
    </p:spTree>
    <p:extLst>
      <p:ext uri="{BB962C8B-B14F-4D97-AF65-F5344CB8AC3E}">
        <p14:creationId xmlns:p14="http://schemas.microsoft.com/office/powerpoint/2010/main" val="130926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4958"/>
            <a:ext cx="7882800" cy="1148556"/>
          </a:xfrm>
        </p:spPr>
        <p:txBody>
          <a:bodyPr anchor="t">
            <a:normAutofit/>
          </a:bodyPr>
          <a:lstStyle/>
          <a:p>
            <a:r>
              <a:rPr lang="en-US" sz="3200" dirty="0">
                <a:solidFill>
                  <a:srgbClr val="78A22F"/>
                </a:solidFill>
                <a:latin typeface="Cambria" charset="0"/>
                <a:ea typeface="Cambria" charset="0"/>
                <a:cs typeface="Cambria" charset="0"/>
              </a:rPr>
              <a:t>Welcome to this collective worship resource based on the Everyday Question pack.</a:t>
            </a:r>
          </a:p>
        </p:txBody>
      </p:sp>
      <p:sp>
        <p:nvSpPr>
          <p:cNvPr id="3" name="Subtitle 2"/>
          <p:cNvSpPr>
            <a:spLocks noGrp="1"/>
          </p:cNvSpPr>
          <p:nvPr>
            <p:ph type="subTitle" idx="1"/>
          </p:nvPr>
        </p:nvSpPr>
        <p:spPr>
          <a:xfrm>
            <a:off x="720000" y="2902227"/>
            <a:ext cx="7739788" cy="3405808"/>
          </a:xfrm>
        </p:spPr>
        <p:txBody>
          <a:bodyPr>
            <a:noAutofit/>
          </a:bodyPr>
          <a:lstStyle/>
          <a:p>
            <a:pPr algn="l"/>
            <a:r>
              <a:rPr lang="en-US" sz="1500" dirty="0">
                <a:solidFill>
                  <a:srgbClr val="78A22F"/>
                </a:solidFill>
              </a:rPr>
              <a:t>•</a:t>
            </a:r>
            <a:r>
              <a:rPr lang="en-US" sz="1500" dirty="0"/>
              <a:t> There are 40 cards in the Everyday Question pack, and we have provided 20 of them here as a Collective Worship resource.</a:t>
            </a:r>
          </a:p>
          <a:p>
            <a:pPr algn="l"/>
            <a:r>
              <a:rPr lang="en-US" sz="1500" dirty="0">
                <a:solidFill>
                  <a:srgbClr val="78A22F"/>
                </a:solidFill>
              </a:rPr>
              <a:t>•</a:t>
            </a:r>
            <a:r>
              <a:rPr lang="en-US" sz="1500" dirty="0"/>
              <a:t> Many of the songs are on YouTube, so if your school does not have access to this, you may want to choose one of your school’s own songs or hymns. Government guidance about singing during Covid-19 will need to be followed. The school’s CCLI policy will need to be followed.</a:t>
            </a:r>
          </a:p>
          <a:p>
            <a:pPr algn="l"/>
            <a:r>
              <a:rPr lang="en-US" sz="1500" dirty="0">
                <a:solidFill>
                  <a:srgbClr val="78A22F"/>
                </a:solidFill>
              </a:rPr>
              <a:t>•</a:t>
            </a:r>
            <a:r>
              <a:rPr lang="en-US" sz="1500" dirty="0"/>
              <a:t> The resource is designed to be a ready-made resource although you may like to adapt it to make it age appropriate. </a:t>
            </a:r>
          </a:p>
          <a:p>
            <a:pPr lvl="0" algn="l"/>
            <a:r>
              <a:rPr lang="en-US" sz="1500" dirty="0">
                <a:solidFill>
                  <a:srgbClr val="78A22F"/>
                </a:solidFill>
              </a:rPr>
              <a:t>•</a:t>
            </a:r>
            <a:r>
              <a:rPr lang="en-US" sz="1500" dirty="0">
                <a:solidFill>
                  <a:prstClr val="black"/>
                </a:solidFill>
              </a:rPr>
              <a:t> Most of the stories are based on the Lion Storyteller Bible, but if you don’t have this, any story Bible would be fine. Depending on the edition, the page numbers may differ. The same storyteller Bible could be used as a basis with Secondary students with some  ‘sassy’ adaptation and perhaps the students not being aware it has come from a children’s Bible.</a:t>
            </a:r>
            <a:endParaRPr lang="en-US" sz="1500" dirty="0"/>
          </a:p>
          <a:p>
            <a:pPr algn="l"/>
            <a:r>
              <a:rPr lang="en-US" sz="1500" dirty="0">
                <a:solidFill>
                  <a:srgbClr val="78A22F"/>
                </a:solidFill>
              </a:rPr>
              <a:t>•</a:t>
            </a:r>
            <a:r>
              <a:rPr lang="en-US" sz="1500" dirty="0"/>
              <a:t> Choose which two slides you would like to use for each collective worship session.</a:t>
            </a:r>
          </a:p>
          <a:p>
            <a:pPr algn="l"/>
            <a:r>
              <a:rPr lang="en-US" sz="1500" dirty="0"/>
              <a:t>The Bath and Wells Diocesan website has more information about the Everyday Question pack.</a:t>
            </a:r>
          </a:p>
        </p:txBody>
      </p:sp>
      <p:pic>
        <p:nvPicPr>
          <p:cNvPr id="4" name="Picture 3">
            <a:extLst>
              <a:ext uri="{FF2B5EF4-FFF2-40B4-BE49-F238E27FC236}">
                <a16:creationId xmlns:a16="http://schemas.microsoft.com/office/drawing/2014/main" id="{0141444B-F2D8-4E3B-B7A7-B30FC9989FCC}"/>
              </a:ext>
            </a:extLst>
          </p:cNvPr>
          <p:cNvPicPr>
            <a:picLocks noChangeAspect="1"/>
          </p:cNvPicPr>
          <p:nvPr/>
        </p:nvPicPr>
        <p:blipFill>
          <a:blip r:embed="rId3"/>
          <a:stretch>
            <a:fillRect/>
          </a:stretch>
        </p:blipFill>
        <p:spPr>
          <a:xfrm>
            <a:off x="1616766" y="1603514"/>
            <a:ext cx="5569336" cy="1077448"/>
          </a:xfrm>
          <a:prstGeom prst="rect">
            <a:avLst/>
          </a:prstGeom>
        </p:spPr>
      </p:pic>
    </p:spTree>
    <p:extLst>
      <p:ext uri="{BB962C8B-B14F-4D97-AF65-F5344CB8AC3E}">
        <p14:creationId xmlns:p14="http://schemas.microsoft.com/office/powerpoint/2010/main" val="8710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327698736"/>
              </p:ext>
            </p:extLst>
          </p:nvPr>
        </p:nvGraphicFramePr>
        <p:xfrm>
          <a:off x="515103" y="2436131"/>
          <a:ext cx="8185564" cy="4016567"/>
        </p:xfrm>
        <a:graphic>
          <a:graphicData uri="http://schemas.openxmlformats.org/drawingml/2006/table">
            <a:tbl>
              <a:tblPr firstRow="1" bandRow="1">
                <a:tableStyleId>{5C22544A-7EE6-4342-B048-85BDC9FD1C3A}</a:tableStyleId>
              </a:tblPr>
              <a:tblGrid>
                <a:gridCol w="1586254">
                  <a:extLst>
                    <a:ext uri="{9D8B030D-6E8A-4147-A177-3AD203B41FA5}">
                      <a16:colId xmlns:a16="http://schemas.microsoft.com/office/drawing/2014/main" val="888322370"/>
                    </a:ext>
                  </a:extLst>
                </a:gridCol>
                <a:gridCol w="659931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Should everyone in the world have equal access to the same things? (14)</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397067">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https://www.worshipworkshop.org.uk/songs-and-hymns/hymns/he's-got-the-whole-world-in-his-hand/</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A Long Journey, pg. 36,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What are your thoughts about this long journey and the people’s reactions?</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Where have you seen injustice (unfairness)? Can you do anything about this? God wants to involve us in prayer for unjust situations. Ask for two or three volunteers to pray for the examples shared.</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Psalm 145; v.9 ‘The Lord is good to all; he has compassion on all that he has made’.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15105" y="1903344"/>
            <a:ext cx="8320076"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287952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271475" y="2191304"/>
            <a:ext cx="8212257" cy="2806115"/>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8637BA"/>
                </a:solidFill>
                <a:latin typeface="ODSNQP+Calibri"/>
                <a:cs typeface="ODSNQP+Calibri"/>
              </a:rPr>
              <a:t>Is it </a:t>
            </a:r>
            <a:r>
              <a:rPr sz="5729" spc="-19" dirty="0">
                <a:solidFill>
                  <a:srgbClr val="8637BA"/>
                </a:solidFill>
                <a:latin typeface="ODSNQP+Calibri"/>
                <a:cs typeface="ODSNQP+Calibri"/>
              </a:rPr>
              <a:t>be</a:t>
            </a:r>
            <a:r>
              <a:rPr lang="en-GB" sz="5729" spc="-19" dirty="0" err="1">
                <a:solidFill>
                  <a:srgbClr val="8637BA"/>
                </a:solidFill>
                <a:latin typeface="ODSNQP+Calibri"/>
                <a:cs typeface="ODSNQP+Calibri"/>
              </a:rPr>
              <a:t>tt</a:t>
            </a:r>
            <a:r>
              <a:rPr sz="5729" spc="-19" dirty="0" err="1">
                <a:solidFill>
                  <a:srgbClr val="8637BA"/>
                </a:solidFill>
                <a:latin typeface="ODSNQP+Calibri"/>
                <a:cs typeface="ODSNQP+Calibri"/>
              </a:rPr>
              <a:t>er</a:t>
            </a:r>
            <a:r>
              <a:rPr lang="en-GB" sz="5729" spc="-19" dirty="0">
                <a:solidFill>
                  <a:srgbClr val="8637BA"/>
                </a:solidFill>
                <a:latin typeface="ODSNQP+Calibri"/>
                <a:cs typeface="ODSNQP+Calibri"/>
              </a:rPr>
              <a:t> </a:t>
            </a:r>
            <a:r>
              <a:rPr sz="5729" spc="-27" dirty="0">
                <a:solidFill>
                  <a:srgbClr val="8637BA"/>
                </a:solidFill>
                <a:latin typeface="ODSNQP+Calibri"/>
                <a:cs typeface="ODSNQP+Calibri"/>
              </a:rPr>
              <a:t>to</a:t>
            </a:r>
            <a:r>
              <a:rPr sz="5729" dirty="0">
                <a:solidFill>
                  <a:srgbClr val="8637BA"/>
                </a:solidFill>
                <a:latin typeface="ODSNQP+Calibri"/>
                <a:cs typeface="ODSNQP+Calibri"/>
              </a:rPr>
              <a:t> give</a:t>
            </a:r>
          </a:p>
          <a:p>
            <a:pPr marL="0" marR="0">
              <a:lnSpc>
                <a:spcPts val="6999"/>
              </a:lnSpc>
              <a:spcBef>
                <a:spcPts val="607"/>
              </a:spcBef>
              <a:spcAft>
                <a:spcPts val="0"/>
              </a:spcAft>
            </a:pPr>
            <a:r>
              <a:rPr sz="5729" dirty="0">
                <a:solidFill>
                  <a:srgbClr val="8637BA"/>
                </a:solidFill>
                <a:latin typeface="ODSNQP+Calibri"/>
                <a:cs typeface="ODSNQP+Calibri"/>
              </a:rPr>
              <a:t>money </a:t>
            </a:r>
            <a:r>
              <a:rPr sz="5729" spc="-38" dirty="0">
                <a:solidFill>
                  <a:srgbClr val="8637BA"/>
                </a:solidFill>
                <a:latin typeface="ODSNQP+Calibri"/>
                <a:cs typeface="ODSNQP+Calibri"/>
              </a:rPr>
              <a:t>to</a:t>
            </a:r>
            <a:r>
              <a:rPr sz="5729" spc="38" dirty="0">
                <a:solidFill>
                  <a:srgbClr val="8637BA"/>
                </a:solidFill>
                <a:latin typeface="ODSNQP+Calibri"/>
                <a:cs typeface="ODSNQP+Calibri"/>
              </a:rPr>
              <a:t> </a:t>
            </a:r>
            <a:r>
              <a:rPr sz="5729" dirty="0">
                <a:solidFill>
                  <a:srgbClr val="8637BA"/>
                </a:solidFill>
                <a:latin typeface="ODSNQP+Calibri"/>
                <a:cs typeface="ODSNQP+Calibri"/>
              </a:rPr>
              <a:t>a charity</a:t>
            </a:r>
            <a:r>
              <a:rPr sz="5729" spc="-27" dirty="0">
                <a:solidFill>
                  <a:srgbClr val="8637BA"/>
                </a:solidFill>
                <a:latin typeface="ODSNQP+Calibri"/>
                <a:cs typeface="ODSNQP+Calibri"/>
              </a:rPr>
              <a:t> </a:t>
            </a:r>
            <a:r>
              <a:rPr sz="5729" dirty="0">
                <a:solidFill>
                  <a:srgbClr val="8637BA"/>
                </a:solidFill>
                <a:latin typeface="ODSNQP+Calibri"/>
                <a:cs typeface="ODSNQP+Calibri"/>
              </a:rPr>
              <a:t>or </a:t>
            </a:r>
            <a:r>
              <a:rPr sz="5729" spc="-32" dirty="0">
                <a:solidFill>
                  <a:srgbClr val="8637BA"/>
                </a:solidFill>
                <a:latin typeface="ODSNQP+Calibri"/>
                <a:cs typeface="ODSNQP+Calibri"/>
              </a:rPr>
              <a:t>to</a:t>
            </a:r>
          </a:p>
          <a:p>
            <a:pPr marL="0" marR="0">
              <a:lnSpc>
                <a:spcPts val="6994"/>
              </a:lnSpc>
              <a:spcBef>
                <a:spcPts val="592"/>
              </a:spcBef>
              <a:spcAft>
                <a:spcPts val="0"/>
              </a:spcAft>
            </a:pPr>
            <a:r>
              <a:rPr sz="5729" spc="-19" dirty="0">
                <a:solidFill>
                  <a:srgbClr val="8637BA"/>
                </a:solidFill>
                <a:latin typeface="ODSNQP+Calibri"/>
                <a:cs typeface="ODSNQP+Calibri"/>
              </a:rPr>
              <a:t>volunteer?</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19</a:t>
            </a:r>
          </a:p>
        </p:txBody>
      </p:sp>
    </p:spTree>
    <p:extLst>
      <p:ext uri="{BB962C8B-B14F-4D97-AF65-F5344CB8AC3E}">
        <p14:creationId xmlns:p14="http://schemas.microsoft.com/office/powerpoint/2010/main" val="184667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414689837"/>
              </p:ext>
            </p:extLst>
          </p:nvPr>
        </p:nvGraphicFramePr>
        <p:xfrm>
          <a:off x="597783" y="2406905"/>
          <a:ext cx="8099874" cy="4220306"/>
        </p:xfrm>
        <a:graphic>
          <a:graphicData uri="http://schemas.openxmlformats.org/drawingml/2006/table">
            <a:tbl>
              <a:tblPr firstRow="1" bandRow="1">
                <a:tableStyleId>{5C22544A-7EE6-4342-B048-85BDC9FD1C3A}</a:tableStyleId>
              </a:tblPr>
              <a:tblGrid>
                <a:gridCol w="1586254">
                  <a:extLst>
                    <a:ext uri="{9D8B030D-6E8A-4147-A177-3AD203B41FA5}">
                      <a16:colId xmlns:a16="http://schemas.microsoft.com/office/drawing/2014/main" val="888322370"/>
                    </a:ext>
                  </a:extLst>
                </a:gridCol>
                <a:gridCol w="651362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Is it better to give money to a charity or to volunteer? (19)</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600806">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https://www.bbc.co.uk/teach/school-radio/primary-school-songs-kum-ba-yah/znv9cqt</a:t>
                      </a:r>
                      <a:r>
                        <a:rPr lang="en-GB" sz="1300" dirty="0">
                          <a:effectLst/>
                          <a:latin typeface="+mn-lt"/>
                          <a:ea typeface="Times New Roman" panose="02020603050405020304" pitchFamily="18" charset="0"/>
                          <a:cs typeface="Times New Roman" panose="02020603050405020304" pitchFamily="18" charset="0"/>
                        </a:rPr>
                        <a:t> </a:t>
                      </a:r>
                      <a:r>
                        <a:rPr lang="en-GB" sz="1300" dirty="0">
                          <a:effectLst/>
                          <a:latin typeface="+mn-lt"/>
                          <a:ea typeface="Times New Roman" panose="02020603050405020304" pitchFamily="18" charset="0"/>
                          <a:cs typeface="Times New Roman" panose="02020603050405020304" pitchFamily="18" charset="0"/>
                          <a:hlinkClick r:id="rId3"/>
                        </a:rPr>
                        <a:t>https://www.bbc.co.uk/teach/school-radio/primary-school-songs-give-me-oil-in-my-lamp/zk9qwty</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Jesus and the Taxman, pg. 100,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What was important to Zacchaeus? 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How do we ‘give’ to others, how do we show compassion and kindness? Silent reflection asking God to show us how he wants us to be kind and compassionate at home, at school and in other places.</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Kindness tokens/coins – Share several ‘tokens’ with the class that they need to pass on this week when someone is kind to them.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474183" y="1903344"/>
            <a:ext cx="8360997"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421335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176555"/>
            <a:ext cx="8329034" cy="281647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spc="-19" dirty="0">
                <a:solidFill>
                  <a:srgbClr val="739600"/>
                </a:solidFill>
                <a:latin typeface="ODSNQP+Calibri"/>
                <a:cs typeface="ODSNQP+Calibri"/>
              </a:rPr>
              <a:t>What</a:t>
            </a:r>
            <a:r>
              <a:rPr sz="5729" spc="19" dirty="0">
                <a:solidFill>
                  <a:srgbClr val="739600"/>
                </a:solidFill>
                <a:latin typeface="ODSNQP+Calibri"/>
                <a:cs typeface="ODSNQP+Calibri"/>
              </a:rPr>
              <a:t> </a:t>
            </a:r>
            <a:r>
              <a:rPr sz="5729" spc="-40" dirty="0">
                <a:solidFill>
                  <a:srgbClr val="739600"/>
                </a:solidFill>
                <a:latin typeface="ODSNQP+Calibri"/>
                <a:cs typeface="ODSNQP+Calibri"/>
              </a:rPr>
              <a:t>makes</a:t>
            </a:r>
            <a:r>
              <a:rPr sz="5729" spc="44" dirty="0">
                <a:solidFill>
                  <a:srgbClr val="739600"/>
                </a:solidFill>
                <a:latin typeface="ODSNQP+Calibri"/>
                <a:cs typeface="ODSNQP+Calibri"/>
              </a:rPr>
              <a:t> </a:t>
            </a:r>
            <a:r>
              <a:rPr sz="5729" spc="-34" dirty="0">
                <a:solidFill>
                  <a:srgbClr val="739600"/>
                </a:solidFill>
                <a:latin typeface="ODSNQP+Calibri"/>
                <a:cs typeface="ODSNQP+Calibri"/>
              </a:rPr>
              <a:t>you</a:t>
            </a:r>
            <a:r>
              <a:rPr sz="5729" spc="34" dirty="0">
                <a:solidFill>
                  <a:srgbClr val="739600"/>
                </a:solidFill>
                <a:latin typeface="ODSNQP+Calibri"/>
                <a:cs typeface="ODSNQP+Calibri"/>
              </a:rPr>
              <a:t> </a:t>
            </a:r>
            <a:r>
              <a:rPr sz="5729" dirty="0">
                <a:solidFill>
                  <a:srgbClr val="739600"/>
                </a:solidFill>
                <a:latin typeface="ODSNQP+Calibri"/>
                <a:cs typeface="ODSNQP+Calibri"/>
              </a:rPr>
              <a:t>angry</a:t>
            </a:r>
          </a:p>
          <a:p>
            <a:pPr marL="0" marR="0">
              <a:lnSpc>
                <a:spcPts val="6999"/>
              </a:lnSpc>
              <a:spcBef>
                <a:spcPts val="607"/>
              </a:spcBef>
              <a:spcAft>
                <a:spcPts val="0"/>
              </a:spcAft>
            </a:pPr>
            <a:r>
              <a:rPr sz="5729" dirty="0">
                <a:solidFill>
                  <a:srgbClr val="739600"/>
                </a:solidFill>
                <a:latin typeface="ODSNQP+Calibri"/>
                <a:cs typeface="ODSNQP+Calibri"/>
              </a:rPr>
              <a:t>enough </a:t>
            </a:r>
            <a:r>
              <a:rPr sz="5729" spc="-38" dirty="0">
                <a:solidFill>
                  <a:srgbClr val="739600"/>
                </a:solidFill>
                <a:latin typeface="ODSNQP+Calibri"/>
                <a:cs typeface="ODSNQP+Calibri"/>
              </a:rPr>
              <a:t>to</a:t>
            </a:r>
            <a:r>
              <a:rPr sz="5729" spc="38" dirty="0">
                <a:solidFill>
                  <a:srgbClr val="739600"/>
                </a:solidFill>
                <a:latin typeface="ODSNQP+Calibri"/>
                <a:cs typeface="ODSNQP+Calibri"/>
              </a:rPr>
              <a:t> </a:t>
            </a:r>
            <a:r>
              <a:rPr sz="5729" dirty="0">
                <a:solidFill>
                  <a:srgbClr val="739600"/>
                </a:solidFill>
                <a:latin typeface="ODSNQP+Calibri"/>
                <a:cs typeface="ODSNQP+Calibri"/>
              </a:rPr>
              <a:t>do something</a:t>
            </a:r>
          </a:p>
          <a:p>
            <a:pPr marL="0" marR="0">
              <a:lnSpc>
                <a:spcPts val="6994"/>
              </a:lnSpc>
              <a:spcBef>
                <a:spcPts val="592"/>
              </a:spcBef>
              <a:spcAft>
                <a:spcPts val="0"/>
              </a:spcAft>
            </a:pPr>
            <a:r>
              <a:rPr sz="5729" dirty="0">
                <a:solidFill>
                  <a:srgbClr val="739600"/>
                </a:solidFill>
                <a:latin typeface="ODSNQP+Calibri"/>
                <a:cs typeface="ODSNQP+Calibri"/>
              </a:rPr>
              <a:t>about it?</a:t>
            </a:r>
          </a:p>
        </p:txBody>
      </p:sp>
      <p:sp>
        <p:nvSpPr>
          <p:cNvPr id="5" name="object 5"/>
          <p:cNvSpPr txBox="1"/>
          <p:nvPr/>
        </p:nvSpPr>
        <p:spPr>
          <a:xfrm>
            <a:off x="761062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20</a:t>
            </a:r>
          </a:p>
        </p:txBody>
      </p:sp>
    </p:spTree>
    <p:extLst>
      <p:ext uri="{BB962C8B-B14F-4D97-AF65-F5344CB8AC3E}">
        <p14:creationId xmlns:p14="http://schemas.microsoft.com/office/powerpoint/2010/main" val="149698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878907809"/>
              </p:ext>
            </p:extLst>
          </p:nvPr>
        </p:nvGraphicFramePr>
        <p:xfrm>
          <a:off x="556025" y="2657171"/>
          <a:ext cx="8113792" cy="3812828"/>
        </p:xfrm>
        <a:graphic>
          <a:graphicData uri="http://schemas.openxmlformats.org/drawingml/2006/table">
            <a:tbl>
              <a:tblPr firstRow="1" bandRow="1">
                <a:tableStyleId>{5C22544A-7EE6-4342-B048-85BDC9FD1C3A}</a:tableStyleId>
              </a:tblPr>
              <a:tblGrid>
                <a:gridCol w="1678102">
                  <a:extLst>
                    <a:ext uri="{9D8B030D-6E8A-4147-A177-3AD203B41FA5}">
                      <a16:colId xmlns:a16="http://schemas.microsoft.com/office/drawing/2014/main" val="888322370"/>
                    </a:ext>
                  </a:extLst>
                </a:gridCol>
                <a:gridCol w="643569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j-lt"/>
                        </a:rPr>
                        <a:t>What makes you angry enough to do something about it? (20)</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j-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Calibri" panose="020F0502020204030204" pitchFamily="34" charset="0"/>
                          <a:ea typeface="Times New Roman" panose="02020603050405020304" pitchFamily="18" charset="0"/>
                          <a:cs typeface="Calibri" panose="020F0502020204030204" pitchFamily="34"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785850">
                <a:tc>
                  <a:txBody>
                    <a:bodyPr/>
                    <a:lstStyle/>
                    <a:p>
                      <a:r>
                        <a:rPr lang="en-GB" sz="1900" b="1" dirty="0">
                          <a:solidFill>
                            <a:schemeClr val="tx2"/>
                          </a:solidFill>
                          <a:latin typeface="+mj-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j-lt"/>
                          <a:ea typeface="Times New Roman" panose="02020603050405020304" pitchFamily="18" charset="0"/>
                          <a:cs typeface="Times New Roman" panose="02020603050405020304" pitchFamily="18" charset="0"/>
                        </a:rPr>
                        <a:t>Song: Sometimes I wonder </a:t>
                      </a:r>
                      <a:r>
                        <a:rPr lang="en-GB" sz="1300" dirty="0">
                          <a:latin typeface="+mj-lt"/>
                          <a:hlinkClick r:id="rId2"/>
                        </a:rPr>
                        <a:t>https://www.youtube.com/watch?v=fZa2S2cpNnE&amp;t=39s</a:t>
                      </a:r>
                      <a:r>
                        <a:rPr lang="en-GB" sz="1300" dirty="0">
                          <a:latin typeface="+mj-lt"/>
                        </a:rPr>
                        <a:t> (Out of the Ark)</a:t>
                      </a:r>
                      <a:endParaRPr lang="en-GB" sz="1300" dirty="0">
                        <a:effectLst/>
                        <a:latin typeface="+mj-lt"/>
                        <a:ea typeface="Times New Roman" panose="02020603050405020304" pitchFamily="18" charset="0"/>
                        <a:cs typeface="Times New Roman" panose="02020603050405020304" pitchFamily="18" charset="0"/>
                      </a:endParaRPr>
                    </a:p>
                    <a:p>
                      <a:pPr>
                        <a:spcAft>
                          <a:spcPts val="0"/>
                        </a:spcAft>
                      </a:pPr>
                      <a:r>
                        <a:rPr lang="en-GB" sz="1300" dirty="0">
                          <a:effectLst/>
                          <a:latin typeface="+mj-lt"/>
                          <a:ea typeface="Times New Roman" panose="02020603050405020304" pitchFamily="18" charset="0"/>
                          <a:cs typeface="Times New Roman" panose="02020603050405020304" pitchFamily="18" charset="0"/>
                        </a:rPr>
                        <a:t>Bible Story: Jesus turning over the tables in the temple, Matthew 21: 12-13</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1193328">
                <a:tc>
                  <a:txBody>
                    <a:bodyPr/>
                    <a:lstStyle/>
                    <a:p>
                      <a:r>
                        <a:rPr lang="en-GB" sz="1900" b="1" dirty="0">
                          <a:solidFill>
                            <a:schemeClr val="tx2"/>
                          </a:solidFill>
                          <a:latin typeface="+mj-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j-lt"/>
                          <a:ea typeface="Times New Roman" panose="02020603050405020304" pitchFamily="18" charset="0"/>
                          <a:cs typeface="Times New Roman" panose="02020603050405020304" pitchFamily="18" charset="0"/>
                        </a:rPr>
                        <a:t>Prayer and reflection activity: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solidFill>
                            <a:schemeClr val="dk1"/>
                          </a:solidFill>
                          <a:effectLst/>
                          <a:latin typeface="+mj-lt"/>
                          <a:ea typeface="Times New Roman" panose="02020603050405020304" pitchFamily="18" charset="0"/>
                          <a:cs typeface="Times New Roman" panose="02020603050405020304" pitchFamily="18" charset="0"/>
                        </a:rPr>
                        <a:t>Share the ‘Everyday Question’ and consider several responses from children or adults</a:t>
                      </a:r>
                      <a:endParaRPr lang="en-GB" sz="1300" dirty="0">
                        <a:effectLst/>
                        <a:latin typeface="+mj-lt"/>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b="0" i="0" dirty="0">
                          <a:solidFill>
                            <a:schemeClr val="dk1"/>
                          </a:solidFill>
                          <a:effectLst/>
                          <a:latin typeface="+mj-lt"/>
                          <a:ea typeface="+mn-ea"/>
                          <a:cs typeface="+mn-cs"/>
                        </a:rPr>
                        <a:t>Discuss situations where children can stand up for what is right.</a:t>
                      </a:r>
                      <a:r>
                        <a:rPr lang="en-GB" sz="1300" b="0" i="0" dirty="0">
                          <a:solidFill>
                            <a:schemeClr val="dk1"/>
                          </a:solidFill>
                          <a:effectLst/>
                          <a:latin typeface="+mj-lt"/>
                          <a:ea typeface="+mn-ea"/>
                          <a:cs typeface="Times New Roman" panose="02020603050405020304" pitchFamily="18" charset="0"/>
                        </a:rPr>
                        <a:t> Ask the children how they could put this into action. Is their a cause the school could support that </a:t>
                      </a:r>
                      <a:r>
                        <a:rPr lang="en-GB" sz="1300" b="0" i="0">
                          <a:solidFill>
                            <a:schemeClr val="dk1"/>
                          </a:solidFill>
                          <a:effectLst/>
                          <a:latin typeface="+mj-lt"/>
                          <a:ea typeface="+mn-ea"/>
                          <a:cs typeface="Times New Roman" panose="02020603050405020304" pitchFamily="18" charset="0"/>
                        </a:rPr>
                        <a:t>promotes justice?</a:t>
                      </a:r>
                      <a:endParaRPr lang="en-GB" sz="1300" b="0" i="0" dirty="0">
                        <a:solidFill>
                          <a:schemeClr val="dk1"/>
                        </a:solidFill>
                        <a:effectLst/>
                        <a:latin typeface="+mj-lt"/>
                        <a:ea typeface="+mn-ea"/>
                        <a:cs typeface="+mn-cs"/>
                      </a:endParaRP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j-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Bible verse: ‘</a:t>
                      </a:r>
                      <a:r>
                        <a:rPr lang="en-GB" sz="1300" b="0" i="0" dirty="0">
                          <a:solidFill>
                            <a:schemeClr val="tx1"/>
                          </a:solidFill>
                          <a:effectLst/>
                          <a:latin typeface="+mj-lt"/>
                          <a:ea typeface="+mn-ea"/>
                          <a:cs typeface="+mn-cs"/>
                        </a:rPr>
                        <a:t>And what does the </a:t>
                      </a:r>
                      <a:r>
                        <a:rPr lang="en-GB" sz="1300" b="0" i="0" cap="small" dirty="0">
                          <a:solidFill>
                            <a:schemeClr val="tx1"/>
                          </a:solidFill>
                          <a:effectLst/>
                          <a:latin typeface="+mj-lt"/>
                          <a:ea typeface="+mn-ea"/>
                          <a:cs typeface="+mn-cs"/>
                        </a:rPr>
                        <a:t>Lord</a:t>
                      </a:r>
                      <a:r>
                        <a:rPr lang="en-GB" sz="1300" b="0" i="0" dirty="0">
                          <a:solidFill>
                            <a:schemeClr val="tx1"/>
                          </a:solidFill>
                          <a:effectLst/>
                          <a:latin typeface="+mj-lt"/>
                          <a:ea typeface="+mn-ea"/>
                          <a:cs typeface="+mn-cs"/>
                        </a:rPr>
                        <a:t> require of you? To act justly and to love mercy and to walk humbly</a:t>
                      </a:r>
                      <a:r>
                        <a:rPr lang="en-GB" sz="1300" b="0" i="0" baseline="30000" dirty="0">
                          <a:solidFill>
                            <a:schemeClr val="tx1"/>
                          </a:solidFill>
                          <a:effectLst/>
                          <a:latin typeface="+mj-lt"/>
                          <a:ea typeface="+mn-ea"/>
                          <a:cs typeface="+mn-cs"/>
                        </a:rPr>
                        <a:t> </a:t>
                      </a:r>
                      <a:r>
                        <a:rPr lang="en-GB" sz="1300" b="0" i="0" dirty="0">
                          <a:solidFill>
                            <a:schemeClr val="tx1"/>
                          </a:solidFill>
                          <a:effectLst/>
                          <a:latin typeface="+mj-lt"/>
                          <a:ea typeface="+mn-ea"/>
                          <a:cs typeface="+mn-cs"/>
                        </a:rPr>
                        <a:t>with your God.’ Micah 6: 8</a:t>
                      </a:r>
                      <a:endParaRPr lang="en-GB" sz="1300" i="0" dirty="0">
                        <a:solidFill>
                          <a:schemeClr val="tx1"/>
                        </a:solidFill>
                        <a:effectLst/>
                        <a:latin typeface="+mj-lt"/>
                        <a:ea typeface="Times New Roman" panose="02020603050405020304" pitchFamily="18"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Calibri" panose="020F0502020204030204" pitchFamily="34" charset="0"/>
                          <a:ea typeface="Times New Roman" panose="02020603050405020304" pitchFamily="18" charset="0"/>
                          <a:cs typeface="Calibri" panose="020F0502020204030204" pitchFamily="34" charset="0"/>
                        </a:rPr>
                        <a:t>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omic Sans MS" panose="030F0702030302020204" pitchFamily="66" charset="0"/>
                <a:ea typeface="Times New Roman" panose="02020603050405020304" pitchFamily="18" charset="0"/>
                <a:cs typeface="Times New Roman" panose="02020603050405020304" pitchFamily="18" charset="0"/>
              </a:rPr>
              <a:t>Collective Worship Planning Template</a:t>
            </a:r>
            <a:endParaRPr lang="en-GB" sz="1910" dirty="0">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11584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666568"/>
            <a:ext cx="8355161" cy="1815112"/>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dirty="0">
                <a:solidFill>
                  <a:srgbClr val="A1006B"/>
                </a:solidFill>
                <a:latin typeface="ODSNQP+Calibri"/>
                <a:cs typeface="ODSNQP+Calibri"/>
              </a:rPr>
              <a:t>Should</a:t>
            </a:r>
            <a:r>
              <a:rPr sz="5729" spc="-19" dirty="0">
                <a:solidFill>
                  <a:srgbClr val="A1006B"/>
                </a:solidFill>
                <a:latin typeface="ODSNQP+Calibri"/>
                <a:cs typeface="ODSNQP+Calibri"/>
              </a:rPr>
              <a:t> </a:t>
            </a:r>
            <a:r>
              <a:rPr sz="5729" dirty="0">
                <a:solidFill>
                  <a:srgbClr val="A1006B"/>
                </a:solidFill>
                <a:latin typeface="ODSNQP+Calibri"/>
                <a:cs typeface="ODSNQP+Calibri"/>
              </a:rPr>
              <a:t>all bad people be</a:t>
            </a:r>
          </a:p>
          <a:p>
            <a:pPr marL="0" marR="0">
              <a:lnSpc>
                <a:spcPts val="6999"/>
              </a:lnSpc>
              <a:spcBef>
                <a:spcPts val="605"/>
              </a:spcBef>
              <a:spcAft>
                <a:spcPts val="0"/>
              </a:spcAft>
            </a:pPr>
            <a:r>
              <a:rPr sz="5729" dirty="0">
                <a:solidFill>
                  <a:srgbClr val="A1006B"/>
                </a:solidFill>
                <a:latin typeface="ODSNQP+Calibri"/>
                <a:cs typeface="ODSNQP+Calibri"/>
              </a:rPr>
              <a:t>punished?</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27</a:t>
            </a:r>
          </a:p>
        </p:txBody>
      </p:sp>
    </p:spTree>
    <p:extLst>
      <p:ext uri="{BB962C8B-B14F-4D97-AF65-F5344CB8AC3E}">
        <p14:creationId xmlns:p14="http://schemas.microsoft.com/office/powerpoint/2010/main" val="939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2431522891"/>
              </p:ext>
            </p:extLst>
          </p:nvPr>
        </p:nvGraphicFramePr>
        <p:xfrm>
          <a:off x="515106" y="2391377"/>
          <a:ext cx="8154713" cy="3938953"/>
        </p:xfrm>
        <a:graphic>
          <a:graphicData uri="http://schemas.openxmlformats.org/drawingml/2006/table">
            <a:tbl>
              <a:tblPr firstRow="1" bandRow="1">
                <a:tableStyleId>{5C22544A-7EE6-4342-B048-85BDC9FD1C3A}</a:tableStyleId>
              </a:tblPr>
              <a:tblGrid>
                <a:gridCol w="1591378">
                  <a:extLst>
                    <a:ext uri="{9D8B030D-6E8A-4147-A177-3AD203B41FA5}">
                      <a16:colId xmlns:a16="http://schemas.microsoft.com/office/drawing/2014/main" val="888322370"/>
                    </a:ext>
                  </a:extLst>
                </a:gridCol>
                <a:gridCol w="6563335">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Should all bad people be punished? (27)</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https://www.fischytunes.com/video-repo/build-up/</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and discuss.</a:t>
                      </a:r>
                    </a:p>
                    <a:p>
                      <a:pPr>
                        <a:spcAft>
                          <a:spcPts val="0"/>
                        </a:spcAft>
                      </a:pPr>
                      <a:r>
                        <a:rPr lang="en-GB" sz="1300" dirty="0">
                          <a:effectLst/>
                          <a:latin typeface="+mn-lt"/>
                          <a:ea typeface="Times New Roman" panose="02020603050405020304" pitchFamily="18" charset="0"/>
                          <a:cs typeface="Times New Roman" panose="02020603050405020304" pitchFamily="18" charset="0"/>
                        </a:rPr>
                        <a:t>The Lion Storyteller Bible: Joseph the Dreamer, pg.24 – what would Joseph say about this everyday question?</a:t>
                      </a:r>
                    </a:p>
                    <a:p>
                      <a:pPr>
                        <a:spcAft>
                          <a:spcPts val="0"/>
                        </a:spcAft>
                      </a:pPr>
                      <a:r>
                        <a:rPr lang="en-GB" sz="1300" dirty="0">
                          <a:effectLst/>
                          <a:latin typeface="+mn-lt"/>
                          <a:ea typeface="Times New Roman" panose="02020603050405020304" pitchFamily="18" charset="0"/>
                          <a:cs typeface="Times New Roman" panose="02020603050405020304" pitchFamily="18" charset="0"/>
                        </a:rPr>
                        <a:t>Then read Joseph the Prisoner, pg. 26 and Joseph the Ruler, pg. 28.</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989589">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Have you ever forgiven anyone that has done something unkind to you? How did it feel to forgive? Think of a moment of hurt. Imagine forgiving the person who caused that hurt. Pray silently. Amen together perhaps in a hand-holding circle with arms from low to high.</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08236">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You may 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474183" y="1903344"/>
            <a:ext cx="8360997"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257818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666568"/>
            <a:ext cx="6897753" cy="1815112"/>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dirty="0">
                <a:solidFill>
                  <a:srgbClr val="002776"/>
                </a:solidFill>
                <a:latin typeface="ODSNQP+Calibri"/>
                <a:cs typeface="ODSNQP+Calibri"/>
              </a:rPr>
              <a:t>Do </a:t>
            </a:r>
            <a:r>
              <a:rPr sz="5729" spc="-34" dirty="0">
                <a:solidFill>
                  <a:srgbClr val="002776"/>
                </a:solidFill>
                <a:latin typeface="ODSNQP+Calibri"/>
                <a:cs typeface="ODSNQP+Calibri"/>
              </a:rPr>
              <a:t>you</a:t>
            </a:r>
            <a:r>
              <a:rPr sz="5729" spc="34" dirty="0">
                <a:solidFill>
                  <a:srgbClr val="002776"/>
                </a:solidFill>
                <a:latin typeface="ODSNQP+Calibri"/>
                <a:cs typeface="ODSNQP+Calibri"/>
              </a:rPr>
              <a:t> </a:t>
            </a:r>
            <a:r>
              <a:rPr sz="5729" dirty="0">
                <a:solidFill>
                  <a:srgbClr val="002776"/>
                </a:solidFill>
                <a:latin typeface="ODSNQP+Calibri"/>
                <a:cs typeface="ODSNQP+Calibri"/>
              </a:rPr>
              <a:t>think</a:t>
            </a:r>
            <a:r>
              <a:rPr sz="5729" spc="21" dirty="0">
                <a:solidFill>
                  <a:srgbClr val="002776"/>
                </a:solidFill>
                <a:latin typeface="ODSNQP+Calibri"/>
                <a:cs typeface="ODSNQP+Calibri"/>
              </a:rPr>
              <a:t> </a:t>
            </a:r>
            <a:r>
              <a:rPr sz="5729" spc="-59" dirty="0">
                <a:solidFill>
                  <a:srgbClr val="002776"/>
                </a:solidFill>
                <a:latin typeface="ODSNQP+Calibri"/>
                <a:cs typeface="ODSNQP+Calibri"/>
              </a:rPr>
              <a:t>prayer</a:t>
            </a:r>
          </a:p>
          <a:p>
            <a:pPr marL="0" marR="0">
              <a:lnSpc>
                <a:spcPts val="6999"/>
              </a:lnSpc>
              <a:spcBef>
                <a:spcPts val="605"/>
              </a:spcBef>
              <a:spcAft>
                <a:spcPts val="0"/>
              </a:spcAft>
            </a:pPr>
            <a:r>
              <a:rPr sz="5729" spc="-19" dirty="0">
                <a:solidFill>
                  <a:srgbClr val="002776"/>
                </a:solidFill>
                <a:latin typeface="ODSNQP+Calibri"/>
                <a:cs typeface="ODSNQP+Calibri"/>
              </a:rPr>
              <a:t>works</a:t>
            </a:r>
            <a:r>
              <a:rPr sz="5729" dirty="0">
                <a:solidFill>
                  <a:srgbClr val="002776"/>
                </a:solidFill>
                <a:latin typeface="ODSNQP+Calibri"/>
                <a:cs typeface="ODSNQP+Calibri"/>
              </a:rPr>
              <a:t> and</a:t>
            </a:r>
            <a:r>
              <a:rPr sz="5729" spc="-21" dirty="0">
                <a:solidFill>
                  <a:srgbClr val="002776"/>
                </a:solidFill>
                <a:latin typeface="ODSNQP+Calibri"/>
                <a:cs typeface="ODSNQP+Calibri"/>
              </a:rPr>
              <a:t> </a:t>
            </a:r>
            <a:r>
              <a:rPr sz="5729" spc="-34" dirty="0">
                <a:solidFill>
                  <a:srgbClr val="002776"/>
                </a:solidFill>
                <a:latin typeface="ODSNQP+Calibri"/>
                <a:cs typeface="ODSNQP+Calibri"/>
              </a:rPr>
              <a:t>why?</a:t>
            </a:r>
          </a:p>
        </p:txBody>
      </p:sp>
      <p:sp>
        <p:nvSpPr>
          <p:cNvPr id="5" name="object 5"/>
          <p:cNvSpPr txBox="1"/>
          <p:nvPr/>
        </p:nvSpPr>
        <p:spPr>
          <a:xfrm>
            <a:off x="760189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28</a:t>
            </a:r>
          </a:p>
        </p:txBody>
      </p:sp>
    </p:spTree>
    <p:extLst>
      <p:ext uri="{BB962C8B-B14F-4D97-AF65-F5344CB8AC3E}">
        <p14:creationId xmlns:p14="http://schemas.microsoft.com/office/powerpoint/2010/main" val="149147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3205108542"/>
              </p:ext>
            </p:extLst>
          </p:nvPr>
        </p:nvGraphicFramePr>
        <p:xfrm>
          <a:off x="308824" y="2421227"/>
          <a:ext cx="8526357" cy="3812828"/>
        </p:xfrm>
        <a:graphic>
          <a:graphicData uri="http://schemas.openxmlformats.org/drawingml/2006/table">
            <a:tbl>
              <a:tblPr firstRow="1" bandRow="1">
                <a:tableStyleId>{5C22544A-7EE6-4342-B048-85BDC9FD1C3A}</a:tableStyleId>
              </a:tblPr>
              <a:tblGrid>
                <a:gridCol w="1763431">
                  <a:extLst>
                    <a:ext uri="{9D8B030D-6E8A-4147-A177-3AD203B41FA5}">
                      <a16:colId xmlns:a16="http://schemas.microsoft.com/office/drawing/2014/main" val="888322370"/>
                    </a:ext>
                  </a:extLst>
                </a:gridCol>
                <a:gridCol w="6762926">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Do you think prayer works and why? (28)</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397067">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err="1">
                          <a:effectLst/>
                          <a:latin typeface="+mn-lt"/>
                          <a:ea typeface="Times New Roman" panose="02020603050405020304" pitchFamily="18" charset="0"/>
                          <a:cs typeface="Times New Roman" panose="02020603050405020304" pitchFamily="18" charset="0"/>
                        </a:rPr>
                        <a:t>Song:</a:t>
                      </a:r>
                      <a:r>
                        <a:rPr lang="en-GB" sz="1300" dirty="0" err="1">
                          <a:effectLst/>
                          <a:latin typeface="+mn-lt"/>
                          <a:ea typeface="Times New Roman" panose="02020603050405020304" pitchFamily="18" charset="0"/>
                          <a:cs typeface="Times New Roman" panose="02020603050405020304" pitchFamily="18" charset="0"/>
                          <a:hlinkClick r:id="rId2"/>
                        </a:rPr>
                        <a:t>https</a:t>
                      </a:r>
                      <a:r>
                        <a:rPr lang="en-GB" sz="1300" dirty="0">
                          <a:effectLst/>
                          <a:latin typeface="+mn-lt"/>
                          <a:ea typeface="Times New Roman" panose="02020603050405020304" pitchFamily="18" charset="0"/>
                          <a:cs typeface="Times New Roman" panose="02020603050405020304" pitchFamily="18" charset="0"/>
                          <a:hlinkClick r:id="rId2"/>
                        </a:rPr>
                        <a:t>://www.youtube.com/watch?v=UM3ofeLafMw&amp;list=PL5wKT4vJF7MPH-5AXbj5u5bz2KlKz5NEk&amp;index=6</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The Storm on the Lake, pg. 74,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Why didn’t Jesus friends think to pray?</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582111">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Introduce ‘teaspoon’ prayers – Thankyou, Sorry, Please – could paint a T S and P on three plastic spoons to help remember.</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Suggest perhaps trying out the teaspoon prayers at home, perhaps even making their own TSP spoons.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308824" y="1903344"/>
            <a:ext cx="8320070"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728944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3154989"/>
            <a:ext cx="7167285" cy="846794"/>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8637BA"/>
                </a:solidFill>
                <a:latin typeface="ODSNQP+Calibri"/>
                <a:cs typeface="ODSNQP+Calibri"/>
              </a:rPr>
              <a:t>Is </a:t>
            </a:r>
            <a:r>
              <a:rPr sz="5729" spc="-21" dirty="0">
                <a:solidFill>
                  <a:srgbClr val="8637BA"/>
                </a:solidFill>
                <a:latin typeface="ODSNQP+Calibri"/>
                <a:cs typeface="ODSNQP+Calibri"/>
              </a:rPr>
              <a:t>war</a:t>
            </a:r>
            <a:r>
              <a:rPr sz="5729" spc="27" dirty="0">
                <a:solidFill>
                  <a:srgbClr val="8637BA"/>
                </a:solidFill>
                <a:latin typeface="ODSNQP+Calibri"/>
                <a:cs typeface="ODSNQP+Calibri"/>
              </a:rPr>
              <a:t> </a:t>
            </a:r>
            <a:r>
              <a:rPr sz="5729" spc="-29" dirty="0">
                <a:solidFill>
                  <a:srgbClr val="8637BA"/>
                </a:solidFill>
                <a:latin typeface="ODSNQP+Calibri"/>
                <a:cs typeface="ODSNQP+Calibri"/>
              </a:rPr>
              <a:t>ever</a:t>
            </a:r>
            <a:r>
              <a:rPr sz="5729" dirty="0">
                <a:solidFill>
                  <a:srgbClr val="8637BA"/>
                </a:solidFill>
                <a:latin typeface="ODSNQP+Calibri"/>
                <a:cs typeface="ODSNQP+Calibri"/>
              </a:rPr>
              <a:t> jus</a:t>
            </a:r>
            <a:r>
              <a:rPr lang="en-GB" sz="5729" dirty="0" err="1">
                <a:solidFill>
                  <a:srgbClr val="8637BA"/>
                </a:solidFill>
                <a:latin typeface="ODSNQP+Calibri"/>
                <a:cs typeface="ODSNQP+Calibri"/>
              </a:rPr>
              <a:t>tifi</a:t>
            </a:r>
            <a:r>
              <a:rPr sz="5729" dirty="0">
                <a:solidFill>
                  <a:srgbClr val="8637BA"/>
                </a:solidFill>
                <a:latin typeface="ODSNQP+Calibri"/>
                <a:cs typeface="ODSNQP+Calibri"/>
              </a:rPr>
              <a:t>ed?</a:t>
            </a:r>
          </a:p>
        </p:txBody>
      </p:sp>
      <p:sp>
        <p:nvSpPr>
          <p:cNvPr id="5" name="object 5"/>
          <p:cNvSpPr txBox="1"/>
          <p:nvPr/>
        </p:nvSpPr>
        <p:spPr>
          <a:xfrm>
            <a:off x="761062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29</a:t>
            </a:r>
          </a:p>
        </p:txBody>
      </p:sp>
    </p:spTree>
    <p:extLst>
      <p:ext uri="{BB962C8B-B14F-4D97-AF65-F5344CB8AC3E}">
        <p14:creationId xmlns:p14="http://schemas.microsoft.com/office/powerpoint/2010/main" val="241761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83" y="258417"/>
            <a:ext cx="7886700" cy="496957"/>
          </a:xfrm>
        </p:spPr>
        <p:txBody>
          <a:bodyPr anchor="t">
            <a:normAutofit fontScale="90000"/>
          </a:bodyPr>
          <a:lstStyle/>
          <a:p>
            <a:pPr algn="l"/>
            <a:r>
              <a:rPr lang="en-US" sz="4000" dirty="0">
                <a:solidFill>
                  <a:srgbClr val="78A22F"/>
                </a:solidFill>
                <a:latin typeface="Cambria" charset="0"/>
                <a:ea typeface="Cambria" charset="0"/>
                <a:cs typeface="Cambria" charset="0"/>
              </a:rPr>
              <a:t>Contents</a:t>
            </a:r>
          </a:p>
        </p:txBody>
      </p:sp>
      <p:graphicFrame>
        <p:nvGraphicFramePr>
          <p:cNvPr id="6" name="Table 5">
            <a:extLst>
              <a:ext uri="{FF2B5EF4-FFF2-40B4-BE49-F238E27FC236}">
                <a16:creationId xmlns:a16="http://schemas.microsoft.com/office/drawing/2014/main" id="{1C5344B4-DBB1-48CD-BA9E-B81BAC517E3F}"/>
              </a:ext>
            </a:extLst>
          </p:cNvPr>
          <p:cNvGraphicFramePr>
            <a:graphicFrameLocks noGrp="1"/>
          </p:cNvGraphicFramePr>
          <p:nvPr>
            <p:extLst>
              <p:ext uri="{D42A27DB-BD31-4B8C-83A1-F6EECF244321}">
                <p14:modId xmlns:p14="http://schemas.microsoft.com/office/powerpoint/2010/main" val="2234587010"/>
              </p:ext>
            </p:extLst>
          </p:nvPr>
        </p:nvGraphicFramePr>
        <p:xfrm>
          <a:off x="357809" y="875969"/>
          <a:ext cx="8309113" cy="5425440"/>
        </p:xfrm>
        <a:graphic>
          <a:graphicData uri="http://schemas.openxmlformats.org/drawingml/2006/table">
            <a:tbl>
              <a:tblPr/>
              <a:tblGrid>
                <a:gridCol w="901148">
                  <a:extLst>
                    <a:ext uri="{9D8B030D-6E8A-4147-A177-3AD203B41FA5}">
                      <a16:colId xmlns:a16="http://schemas.microsoft.com/office/drawing/2014/main" val="2994636519"/>
                    </a:ext>
                  </a:extLst>
                </a:gridCol>
                <a:gridCol w="1000775">
                  <a:extLst>
                    <a:ext uri="{9D8B030D-6E8A-4147-A177-3AD203B41FA5}">
                      <a16:colId xmlns:a16="http://schemas.microsoft.com/office/drawing/2014/main" val="1888370106"/>
                    </a:ext>
                  </a:extLst>
                </a:gridCol>
                <a:gridCol w="6407190">
                  <a:extLst>
                    <a:ext uri="{9D8B030D-6E8A-4147-A177-3AD203B41FA5}">
                      <a16:colId xmlns:a16="http://schemas.microsoft.com/office/drawing/2014/main" val="2024745508"/>
                    </a:ext>
                  </a:extLst>
                </a:gridCol>
              </a:tblGrid>
              <a:tr h="215190">
                <a:tc>
                  <a:txBody>
                    <a:bodyPr/>
                    <a:lstStyle/>
                    <a:p>
                      <a:r>
                        <a:rPr lang="en-GB" sz="1000" dirty="0"/>
                        <a:t>Slide number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GB" sz="1000" dirty="0"/>
                        <a:t>Card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Content</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218136"/>
                  </a:ext>
                </a:extLst>
              </a:tr>
              <a:tr h="215190">
                <a:tc>
                  <a:txBody>
                    <a:bodyPr/>
                    <a:lstStyle/>
                    <a:p>
                      <a:r>
                        <a:rPr lang="en-GB" sz="1000" dirty="0"/>
                        <a:t>5 &amp;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What would you like to be remembered for (A Happy Day – Easter, pg. 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851872"/>
                  </a:ext>
                </a:extLst>
              </a:tr>
              <a:tr h="215190">
                <a:tc>
                  <a:txBody>
                    <a:bodyPr/>
                    <a:lstStyle/>
                    <a:p>
                      <a:r>
                        <a:rPr lang="en-GB" sz="1000" dirty="0"/>
                        <a:t>7 &amp;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Will we ever see an end to poverty, and if so how (The Marvellous Picnic, pg.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070663"/>
                  </a:ext>
                </a:extLst>
              </a:tr>
              <a:tr h="215190">
                <a:tc>
                  <a:txBody>
                    <a:bodyPr/>
                    <a:lstStyle/>
                    <a:p>
                      <a:r>
                        <a:rPr lang="en-GB" sz="1000" dirty="0"/>
                        <a:t>9 &amp;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it easier to believe in things you can see or in things you can’t see (Samuel Hears a Voice, pg.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884551"/>
                  </a:ext>
                </a:extLst>
              </a:tr>
              <a:tr h="215190">
                <a:tc>
                  <a:txBody>
                    <a:bodyPr/>
                    <a:lstStyle/>
                    <a:p>
                      <a:r>
                        <a:rPr lang="en-GB" sz="1000" dirty="0"/>
                        <a:t>11 &amp;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is the most beautiful thing you have ever seen – Creation: God’s Perfect World (In the Beginning, pg.10)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988699"/>
                  </a:ext>
                </a:extLst>
              </a:tr>
              <a:tr h="215190">
                <a:tc>
                  <a:txBody>
                    <a:bodyPr/>
                    <a:lstStyle/>
                    <a:p>
                      <a:r>
                        <a:rPr lang="en-GB" sz="1000" dirty="0"/>
                        <a:t>13 &amp;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How would you describe God (Jonah the Groaner, pg. 52)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098410"/>
                  </a:ext>
                </a:extLst>
              </a:tr>
              <a:tr h="215190">
                <a:tc>
                  <a:txBody>
                    <a:bodyPr/>
                    <a:lstStyle/>
                    <a:p>
                      <a:r>
                        <a:rPr lang="en-GB" sz="1000" dirty="0"/>
                        <a:t>15 &amp;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How would the person who knows you best describe you – Psalm 139 (NOT in the Lion story teller)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904754"/>
                  </a:ext>
                </a:extLst>
              </a:tr>
              <a:tr h="215190">
                <a:tc>
                  <a:txBody>
                    <a:bodyPr/>
                    <a:lstStyle/>
                    <a:p>
                      <a:r>
                        <a:rPr lang="en-GB" sz="1000" dirty="0"/>
                        <a:t>17 &amp;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gives you hope (Down through the Roof, pg.72)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126519"/>
                  </a:ext>
                </a:extLst>
              </a:tr>
              <a:tr h="215190">
                <a:tc>
                  <a:txBody>
                    <a:bodyPr/>
                    <a:lstStyle/>
                    <a:p>
                      <a:r>
                        <a:rPr lang="en-GB" sz="1000" dirty="0"/>
                        <a:t>19 &amp;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Should everyone in the world have equal access to the same things  (A Long Journey, pg.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225199"/>
                  </a:ext>
                </a:extLst>
              </a:tr>
              <a:tr h="215190">
                <a:tc>
                  <a:txBody>
                    <a:bodyPr/>
                    <a:lstStyle/>
                    <a:p>
                      <a:r>
                        <a:rPr lang="en-GB" sz="1000" dirty="0"/>
                        <a:t>21 &amp;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it better to give money to a charity or to volunteer (Jesus and the Taxman, pg. 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618222"/>
                  </a:ext>
                </a:extLst>
              </a:tr>
              <a:tr h="215191">
                <a:tc>
                  <a:txBody>
                    <a:bodyPr/>
                    <a:lstStyle/>
                    <a:p>
                      <a:r>
                        <a:rPr lang="en-GB" sz="1000" dirty="0"/>
                        <a:t>23 &amp;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makes you angry enough to do something about it – Jesus turning over the tables in the temple (Not in Storyteller)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218579"/>
                  </a:ext>
                </a:extLst>
              </a:tr>
              <a:tr h="215190">
                <a:tc>
                  <a:txBody>
                    <a:bodyPr/>
                    <a:lstStyle/>
                    <a:p>
                      <a:r>
                        <a:rPr lang="en-GB" sz="1000" dirty="0"/>
                        <a:t>25 &amp;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Should all bad people be punished (Joseph the Ruler, pg.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002796"/>
                  </a:ext>
                </a:extLst>
              </a:tr>
              <a:tr h="215190">
                <a:tc>
                  <a:txBody>
                    <a:bodyPr/>
                    <a:lstStyle/>
                    <a:p>
                      <a:r>
                        <a:rPr lang="en-GB" sz="1000" dirty="0"/>
                        <a:t>27 &amp;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Do you think prayer works and why (The Storm on the Lake, pg. 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796726"/>
                  </a:ext>
                </a:extLst>
              </a:tr>
              <a:tr h="215190">
                <a:tc>
                  <a:txBody>
                    <a:bodyPr/>
                    <a:lstStyle/>
                    <a:p>
                      <a:r>
                        <a:rPr lang="en-GB" sz="1000" dirty="0"/>
                        <a:t>29 &amp;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war ever justified (The Wise King, pg.46)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984505"/>
                  </a:ext>
                </a:extLst>
              </a:tr>
              <a:tr h="215190">
                <a:tc>
                  <a:txBody>
                    <a:bodyPr/>
                    <a:lstStyle/>
                    <a:p>
                      <a:r>
                        <a:rPr lang="en-GB" sz="1000" dirty="0"/>
                        <a:t>31 &amp;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it ever acceptable to tell a lie (Moses, The Secret Baby, pg.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771734"/>
                  </a:ext>
                </a:extLst>
              </a:tr>
              <a:tr h="215190">
                <a:tc>
                  <a:txBody>
                    <a:bodyPr/>
                    <a:lstStyle/>
                    <a:p>
                      <a:r>
                        <a:rPr lang="en-GB" sz="1000" dirty="0"/>
                        <a:t>33 &amp;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Is there anything that would make God stop loving us (The Big Spender, pg. 94)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15657"/>
                  </a:ext>
                </a:extLst>
              </a:tr>
              <a:tr h="215190">
                <a:tc>
                  <a:txBody>
                    <a:bodyPr/>
                    <a:lstStyle/>
                    <a:p>
                      <a:r>
                        <a:rPr lang="en-GB" sz="1000" dirty="0"/>
                        <a:t>35 &amp;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If you won a million pounds what would you do with it – Parable of the rich fool or parable of the talents or widows coins (Two are in the Lion story teller)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087075"/>
                  </a:ext>
                </a:extLst>
              </a:tr>
              <a:tr h="215190">
                <a:tc>
                  <a:txBody>
                    <a:bodyPr/>
                    <a:lstStyle/>
                    <a:p>
                      <a:r>
                        <a:rPr lang="en-GB" sz="1000" dirty="0"/>
                        <a:t>37 &amp;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Should having a faith change the way you live your life (A Special Promise, Noah, pg.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227826"/>
                  </a:ext>
                </a:extLst>
              </a:tr>
              <a:tr h="215190">
                <a:tc>
                  <a:txBody>
                    <a:bodyPr/>
                    <a:lstStyle/>
                    <a:p>
                      <a:r>
                        <a:rPr lang="en-GB" sz="1000" dirty="0"/>
                        <a:t>39 &amp;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would make you break off a friendship with someone (The Wise Men’s Visit, pg. 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863643"/>
                  </a:ext>
                </a:extLst>
              </a:tr>
              <a:tr h="215190">
                <a:tc>
                  <a:txBody>
                    <a:bodyPr/>
                    <a:lstStyle/>
                    <a:p>
                      <a:r>
                        <a:rPr lang="en-GB" sz="1000" dirty="0"/>
                        <a:t>41 &amp;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Are human beings all the same or are we all different (David the Giant-Killer, pg.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616295"/>
                  </a:ext>
                </a:extLst>
              </a:tr>
              <a:tr h="215190">
                <a:tc>
                  <a:txBody>
                    <a:bodyPr/>
                    <a:lstStyle/>
                    <a:p>
                      <a:r>
                        <a:rPr lang="en-GB" sz="1000" dirty="0"/>
                        <a:t>43 &amp;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GB" sz="10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Would you rather take part of win – The parable of the workers in the vineyard (demonstrating God’s upside down Kingdom) (NOT in the Lion story teller)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844868"/>
                  </a:ext>
                </a:extLst>
              </a:tr>
            </a:tbl>
          </a:graphicData>
        </a:graphic>
      </p:graphicFrame>
    </p:spTree>
    <p:extLst>
      <p:ext uri="{BB962C8B-B14F-4D97-AF65-F5344CB8AC3E}">
        <p14:creationId xmlns:p14="http://schemas.microsoft.com/office/powerpoint/2010/main" val="379553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2947958623"/>
              </p:ext>
            </p:extLst>
          </p:nvPr>
        </p:nvGraphicFramePr>
        <p:xfrm>
          <a:off x="580389" y="2430029"/>
          <a:ext cx="8113792" cy="3812828"/>
        </p:xfrm>
        <a:graphic>
          <a:graphicData uri="http://schemas.openxmlformats.org/drawingml/2006/table">
            <a:tbl>
              <a:tblPr firstRow="1" bandRow="1">
                <a:tableStyleId>{5C22544A-7EE6-4342-B048-85BDC9FD1C3A}</a:tableStyleId>
              </a:tblPr>
              <a:tblGrid>
                <a:gridCol w="1678102">
                  <a:extLst>
                    <a:ext uri="{9D8B030D-6E8A-4147-A177-3AD203B41FA5}">
                      <a16:colId xmlns:a16="http://schemas.microsoft.com/office/drawing/2014/main" val="888322370"/>
                    </a:ext>
                  </a:extLst>
                </a:gridCol>
                <a:gridCol w="643569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Is war ever justified? (29)</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err="1">
                          <a:effectLst/>
                          <a:latin typeface="+mn-lt"/>
                          <a:ea typeface="Times New Roman" panose="02020603050405020304" pitchFamily="18" charset="0"/>
                          <a:cs typeface="Times New Roman" panose="02020603050405020304" pitchFamily="18" charset="0"/>
                        </a:rPr>
                        <a:t>Song:</a:t>
                      </a:r>
                      <a:r>
                        <a:rPr lang="en-GB" sz="1300" dirty="0" err="1">
                          <a:effectLst/>
                          <a:latin typeface="+mn-lt"/>
                          <a:ea typeface="Times New Roman" panose="02020603050405020304" pitchFamily="18" charset="0"/>
                          <a:cs typeface="Times New Roman" panose="02020603050405020304" pitchFamily="18" charset="0"/>
                          <a:hlinkClick r:id="rId2"/>
                        </a:rPr>
                        <a:t>https</a:t>
                      </a:r>
                      <a:r>
                        <a:rPr lang="en-GB" sz="1300" dirty="0">
                          <a:effectLst/>
                          <a:latin typeface="+mn-lt"/>
                          <a:ea typeface="Times New Roman" panose="02020603050405020304" pitchFamily="18" charset="0"/>
                          <a:cs typeface="Times New Roman" panose="02020603050405020304" pitchFamily="18" charset="0"/>
                          <a:hlinkClick r:id="rId2"/>
                        </a:rPr>
                        <a:t>://www.youtube.com/watch?v=lFBZJGSgyVQ&amp;list=PL5wKT4vJF7MPH-5AXbj5u5bz2KlKz5NEk&amp;index=2</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The Wise King, pg.46,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and discuss.</a:t>
                      </a:r>
                    </a:p>
                    <a:p>
                      <a:pPr>
                        <a:spcAft>
                          <a:spcPts val="0"/>
                        </a:spcAft>
                      </a:pPr>
                      <a:r>
                        <a:rPr lang="en-GB" sz="1300" dirty="0">
                          <a:effectLst/>
                          <a:latin typeface="+mn-lt"/>
                          <a:ea typeface="Times New Roman" panose="02020603050405020304" pitchFamily="18" charset="0"/>
                          <a:cs typeface="Times New Roman" panose="02020603050405020304" pitchFamily="18" charset="0"/>
                        </a:rPr>
                        <a:t>How did the wise king avoid trouble and conflict?</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Have a map of the world and ask for countries where the children know there is conflict. Stick a post-it prayer on this area on the map.</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Make a symbol of peace from a pipe cleaner. Every time you see it pray for one of the countries you’ve mentioned or hear about in the week.</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474181" y="1903344"/>
            <a:ext cx="8360997"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246050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666568"/>
            <a:ext cx="7746698" cy="1815112"/>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dirty="0">
                <a:solidFill>
                  <a:srgbClr val="009AA6"/>
                </a:solidFill>
                <a:latin typeface="ODSNQP+Calibri"/>
                <a:cs typeface="ODSNQP+Calibri"/>
              </a:rPr>
              <a:t>Is it </a:t>
            </a:r>
            <a:r>
              <a:rPr sz="5729" spc="-23" dirty="0">
                <a:solidFill>
                  <a:srgbClr val="009AA6"/>
                </a:solidFill>
                <a:latin typeface="ODSNQP+Calibri"/>
                <a:cs typeface="ODSNQP+Calibri"/>
              </a:rPr>
              <a:t>ever</a:t>
            </a:r>
            <a:r>
              <a:rPr sz="5729" dirty="0">
                <a:solidFill>
                  <a:srgbClr val="009AA6"/>
                </a:solidFill>
                <a:latin typeface="ODSNQP+Calibri"/>
                <a:cs typeface="ODSNQP+Calibri"/>
              </a:rPr>
              <a:t> acceptable </a:t>
            </a:r>
            <a:r>
              <a:rPr sz="5729" spc="-29" dirty="0">
                <a:solidFill>
                  <a:srgbClr val="009AA6"/>
                </a:solidFill>
                <a:latin typeface="ODSNQP+Calibri"/>
                <a:cs typeface="ODSNQP+Calibri"/>
              </a:rPr>
              <a:t>to</a:t>
            </a:r>
          </a:p>
          <a:p>
            <a:pPr marL="0" marR="0">
              <a:lnSpc>
                <a:spcPts val="6999"/>
              </a:lnSpc>
              <a:spcBef>
                <a:spcPts val="605"/>
              </a:spcBef>
              <a:spcAft>
                <a:spcPts val="0"/>
              </a:spcAft>
            </a:pPr>
            <a:r>
              <a:rPr sz="5729" spc="-27" dirty="0">
                <a:solidFill>
                  <a:srgbClr val="009AA6"/>
                </a:solidFill>
                <a:latin typeface="ODSNQP+Calibri"/>
                <a:cs typeface="ODSNQP+Calibri"/>
              </a:rPr>
              <a:t>tell</a:t>
            </a:r>
            <a:r>
              <a:rPr sz="5729" spc="32" dirty="0">
                <a:solidFill>
                  <a:srgbClr val="009AA6"/>
                </a:solidFill>
                <a:latin typeface="ODSNQP+Calibri"/>
                <a:cs typeface="ODSNQP+Calibri"/>
              </a:rPr>
              <a:t> </a:t>
            </a:r>
            <a:r>
              <a:rPr sz="5729" dirty="0">
                <a:solidFill>
                  <a:srgbClr val="009AA6"/>
                </a:solidFill>
                <a:latin typeface="ODSNQP+Calibri"/>
                <a:cs typeface="ODSNQP+Calibri"/>
              </a:rPr>
              <a:t>a lie?</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31</a:t>
            </a:r>
          </a:p>
        </p:txBody>
      </p:sp>
    </p:spTree>
    <p:extLst>
      <p:ext uri="{BB962C8B-B14F-4D97-AF65-F5344CB8AC3E}">
        <p14:creationId xmlns:p14="http://schemas.microsoft.com/office/powerpoint/2010/main" val="3215599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51477964"/>
              </p:ext>
            </p:extLst>
          </p:nvPr>
        </p:nvGraphicFramePr>
        <p:xfrm>
          <a:off x="515106" y="2380691"/>
          <a:ext cx="8279153" cy="4016567"/>
        </p:xfrm>
        <a:graphic>
          <a:graphicData uri="http://schemas.openxmlformats.org/drawingml/2006/table">
            <a:tbl>
              <a:tblPr firstRow="1" bandRow="1">
                <a:tableStyleId>{5C22544A-7EE6-4342-B048-85BDC9FD1C3A}</a:tableStyleId>
              </a:tblPr>
              <a:tblGrid>
                <a:gridCol w="1610778">
                  <a:extLst>
                    <a:ext uri="{9D8B030D-6E8A-4147-A177-3AD203B41FA5}">
                      <a16:colId xmlns:a16="http://schemas.microsoft.com/office/drawing/2014/main" val="888322370"/>
                    </a:ext>
                  </a:extLst>
                </a:gridCol>
                <a:gridCol w="6668375">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Is it ever acceptable to tell a lie? (31)</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600806">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err="1">
                          <a:effectLst/>
                          <a:latin typeface="+mn-lt"/>
                          <a:ea typeface="Times New Roman" panose="02020603050405020304" pitchFamily="18" charset="0"/>
                          <a:cs typeface="Times New Roman" panose="02020603050405020304" pitchFamily="18" charset="0"/>
                        </a:rPr>
                        <a:t>Song:</a:t>
                      </a:r>
                      <a:r>
                        <a:rPr lang="en-GB" sz="1300" dirty="0" err="1">
                          <a:effectLst/>
                          <a:latin typeface="+mn-lt"/>
                          <a:ea typeface="Times New Roman" panose="02020603050405020304" pitchFamily="18" charset="0"/>
                          <a:cs typeface="Times New Roman" panose="02020603050405020304" pitchFamily="18" charset="0"/>
                          <a:hlinkClick r:id="rId2"/>
                        </a:rPr>
                        <a:t>https</a:t>
                      </a:r>
                      <a:r>
                        <a:rPr lang="en-GB" sz="1300" dirty="0">
                          <a:effectLst/>
                          <a:latin typeface="+mn-lt"/>
                          <a:ea typeface="Times New Roman" panose="02020603050405020304" pitchFamily="18" charset="0"/>
                          <a:cs typeface="Times New Roman" panose="02020603050405020304" pitchFamily="18" charset="0"/>
                          <a:hlinkClick r:id="rId2"/>
                        </a:rPr>
                        <a:t>://www.youtube.com/watch?v=Cg2We2iK7og&amp;list=PL5wKT4vJF7MPH-5AXbj5u5bz2KlKz5NEk</a:t>
                      </a:r>
                      <a:r>
                        <a:rPr lang="en-GB" sz="1300" dirty="0">
                          <a:effectLst/>
                          <a:latin typeface="+mn-lt"/>
                          <a:ea typeface="Times New Roman" panose="02020603050405020304" pitchFamily="18" charset="0"/>
                          <a:cs typeface="Times New Roman" panose="02020603050405020304" pitchFamily="18" charset="0"/>
                        </a:rPr>
                        <a:t> </a:t>
                      </a:r>
                      <a:r>
                        <a:rPr lang="en-GB" sz="1300" dirty="0">
                          <a:effectLst/>
                          <a:latin typeface="+mn-lt"/>
                          <a:ea typeface="Times New Roman" panose="02020603050405020304" pitchFamily="18" charset="0"/>
                          <a:cs typeface="Times New Roman" panose="02020603050405020304" pitchFamily="18" charset="0"/>
                          <a:hlinkClick r:id="rId3"/>
                        </a:rPr>
                        <a:t>https://www.youtube.com/watch?v=lFBZJGSgyVQ&amp;list=PL5wKT4vJF7MPH-5AXbj5u5bz2KlKz5NEk&amp;index=2</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and discuss with class.</a:t>
                      </a: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Moses, The Secret Baby, pg. 30,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What do you think about the lie in this story?</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582111">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Ask a child to read a chosen prayer from a prayer book, </a:t>
                      </a:r>
                      <a:r>
                        <a:rPr lang="en-GB" sz="1300" dirty="0" err="1">
                          <a:effectLst/>
                          <a:latin typeface="+mn-lt"/>
                          <a:ea typeface="Times New Roman" panose="02020603050405020304" pitchFamily="18" charset="0"/>
                          <a:cs typeface="Times New Roman" panose="02020603050405020304" pitchFamily="18" charset="0"/>
                        </a:rPr>
                        <a:t>eg.</a:t>
                      </a:r>
                      <a:r>
                        <a:rPr lang="en-GB" sz="1300" dirty="0">
                          <a:effectLst/>
                          <a:latin typeface="+mn-lt"/>
                          <a:ea typeface="Times New Roman" panose="02020603050405020304" pitchFamily="18" charset="0"/>
                          <a:cs typeface="Times New Roman" panose="02020603050405020304" pitchFamily="18" charset="0"/>
                        </a:rPr>
                        <a:t> The Lion Book of 1000 Prayers for Children, page 67, God be in my head.</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Truth and honesty are important. Notice this week whether there are any times when this is particularly difficult. Ask God to help you.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15105" y="1903344"/>
            <a:ext cx="8279154"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09109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7516112" cy="2789738"/>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002776"/>
                </a:solidFill>
                <a:latin typeface="ODSNQP+Calibri"/>
                <a:cs typeface="ODSNQP+Calibri"/>
              </a:rPr>
              <a:t>Is </a:t>
            </a:r>
            <a:r>
              <a:rPr sz="5729" spc="-19" dirty="0">
                <a:solidFill>
                  <a:srgbClr val="002776"/>
                </a:solidFill>
                <a:latin typeface="ODSNQP+Calibri"/>
                <a:cs typeface="ODSNQP+Calibri"/>
              </a:rPr>
              <a:t>there</a:t>
            </a:r>
            <a:r>
              <a:rPr sz="5729" spc="23" dirty="0">
                <a:solidFill>
                  <a:srgbClr val="002776"/>
                </a:solidFill>
                <a:latin typeface="ODSNQP+Calibri"/>
                <a:cs typeface="ODSNQP+Calibri"/>
              </a:rPr>
              <a:t> </a:t>
            </a:r>
            <a:r>
              <a:rPr sz="5729" dirty="0">
                <a:solidFill>
                  <a:srgbClr val="002776"/>
                </a:solidFill>
                <a:latin typeface="ODSNQP+Calibri"/>
                <a:cs typeface="ODSNQP+Calibri"/>
              </a:rPr>
              <a:t>anything</a:t>
            </a:r>
            <a:r>
              <a:rPr sz="5729" spc="19" dirty="0">
                <a:solidFill>
                  <a:srgbClr val="002776"/>
                </a:solidFill>
                <a:latin typeface="ODSNQP+Calibri"/>
                <a:cs typeface="ODSNQP+Calibri"/>
              </a:rPr>
              <a:t> </a:t>
            </a:r>
            <a:r>
              <a:rPr sz="5729" dirty="0">
                <a:solidFill>
                  <a:srgbClr val="002776"/>
                </a:solidFill>
                <a:latin typeface="ODSNQP+Calibri"/>
                <a:cs typeface="ODSNQP+Calibri"/>
              </a:rPr>
              <a:t>that</a:t>
            </a:r>
          </a:p>
          <a:p>
            <a:pPr marL="0" marR="0">
              <a:lnSpc>
                <a:spcPts val="6999"/>
              </a:lnSpc>
              <a:spcBef>
                <a:spcPts val="607"/>
              </a:spcBef>
              <a:spcAft>
                <a:spcPts val="0"/>
              </a:spcAft>
            </a:pPr>
            <a:r>
              <a:rPr sz="5729" dirty="0">
                <a:solidFill>
                  <a:srgbClr val="002776"/>
                </a:solidFill>
                <a:latin typeface="ODSNQP+Calibri"/>
                <a:cs typeface="ODSNQP+Calibri"/>
              </a:rPr>
              <a:t>would </a:t>
            </a:r>
            <a:r>
              <a:rPr sz="5729" spc="-59" dirty="0">
                <a:solidFill>
                  <a:srgbClr val="002776"/>
                </a:solidFill>
                <a:latin typeface="ODSNQP+Calibri"/>
                <a:cs typeface="ODSNQP+Calibri"/>
              </a:rPr>
              <a:t>make</a:t>
            </a:r>
            <a:r>
              <a:rPr sz="5729" spc="65" dirty="0">
                <a:solidFill>
                  <a:srgbClr val="002776"/>
                </a:solidFill>
                <a:latin typeface="ODSNQP+Calibri"/>
                <a:cs typeface="ODSNQP+Calibri"/>
              </a:rPr>
              <a:t> </a:t>
            </a:r>
            <a:r>
              <a:rPr sz="5729" dirty="0">
                <a:solidFill>
                  <a:srgbClr val="002776"/>
                </a:solidFill>
                <a:latin typeface="ODSNQP+Calibri"/>
                <a:cs typeface="ODSNQP+Calibri"/>
              </a:rPr>
              <a:t>God </a:t>
            </a:r>
            <a:r>
              <a:rPr sz="5729" spc="-44" dirty="0">
                <a:solidFill>
                  <a:srgbClr val="002776"/>
                </a:solidFill>
                <a:latin typeface="ODSNQP+Calibri"/>
                <a:cs typeface="ODSNQP+Calibri"/>
              </a:rPr>
              <a:t>stop</a:t>
            </a:r>
          </a:p>
          <a:p>
            <a:pPr marL="0" marR="0">
              <a:lnSpc>
                <a:spcPts val="6994"/>
              </a:lnSpc>
              <a:spcBef>
                <a:spcPts val="592"/>
              </a:spcBef>
              <a:spcAft>
                <a:spcPts val="0"/>
              </a:spcAft>
            </a:pPr>
            <a:r>
              <a:rPr sz="5729" dirty="0">
                <a:solidFill>
                  <a:srgbClr val="002776"/>
                </a:solidFill>
                <a:latin typeface="ODSNQP+Calibri"/>
                <a:cs typeface="ODSNQP+Calibri"/>
              </a:rPr>
              <a:t>loving</a:t>
            </a:r>
            <a:r>
              <a:rPr sz="5729" spc="19" dirty="0">
                <a:solidFill>
                  <a:srgbClr val="002776"/>
                </a:solidFill>
                <a:latin typeface="ODSNQP+Calibri"/>
                <a:cs typeface="ODSNQP+Calibri"/>
              </a:rPr>
              <a:t> </a:t>
            </a:r>
            <a:r>
              <a:rPr sz="5729" dirty="0">
                <a:solidFill>
                  <a:srgbClr val="002776"/>
                </a:solidFill>
                <a:latin typeface="ODSNQP+Calibri"/>
                <a:cs typeface="ODSNQP+Calibri"/>
              </a:rPr>
              <a:t>us?</a:t>
            </a:r>
          </a:p>
        </p:txBody>
      </p:sp>
      <p:sp>
        <p:nvSpPr>
          <p:cNvPr id="5" name="object 5"/>
          <p:cNvSpPr txBox="1"/>
          <p:nvPr/>
        </p:nvSpPr>
        <p:spPr>
          <a:xfrm>
            <a:off x="760189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33</a:t>
            </a:r>
          </a:p>
        </p:txBody>
      </p:sp>
    </p:spTree>
    <p:extLst>
      <p:ext uri="{BB962C8B-B14F-4D97-AF65-F5344CB8AC3E}">
        <p14:creationId xmlns:p14="http://schemas.microsoft.com/office/powerpoint/2010/main" val="270099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2613738149"/>
              </p:ext>
            </p:extLst>
          </p:nvPr>
        </p:nvGraphicFramePr>
        <p:xfrm>
          <a:off x="515105" y="2408412"/>
          <a:ext cx="8154714" cy="3609089"/>
        </p:xfrm>
        <a:graphic>
          <a:graphicData uri="http://schemas.openxmlformats.org/drawingml/2006/table">
            <a:tbl>
              <a:tblPr firstRow="1" bandRow="1">
                <a:tableStyleId>{5C22544A-7EE6-4342-B048-85BDC9FD1C3A}</a:tableStyleId>
              </a:tblPr>
              <a:tblGrid>
                <a:gridCol w="1612508">
                  <a:extLst>
                    <a:ext uri="{9D8B030D-6E8A-4147-A177-3AD203B41FA5}">
                      <a16:colId xmlns:a16="http://schemas.microsoft.com/office/drawing/2014/main" val="888322370"/>
                    </a:ext>
                  </a:extLst>
                </a:gridCol>
                <a:gridCol w="6542206">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Is there anything that would make God stop loving us? (33)</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989589">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https://www.youtube.com/watch?v=z_1GbkL6W8c</a:t>
                      </a:r>
                      <a:endParaRPr lang="en-GB" sz="1300" dirty="0">
                        <a:effectLst/>
                        <a:latin typeface="+mn-lt"/>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Share the ‘Everyday Question’ on the slide and chat about this.</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Bible Story: The Big Spender, pg. 94,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How does this story make you feel?</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Jesus loves us unconditionally. His friendship is unbreakable. Look at the Bible Chat Mat together. Find the prayer activity on the sheet and do it with </a:t>
                      </a:r>
                      <a:r>
                        <a:rPr lang="en-GB" sz="1300">
                          <a:effectLst/>
                          <a:latin typeface="+mn-lt"/>
                          <a:ea typeface="Times New Roman" panose="02020603050405020304" pitchFamily="18" charset="0"/>
                          <a:cs typeface="Times New Roman" panose="02020603050405020304" pitchFamily="18" charset="0"/>
                        </a:rPr>
                        <a:t>a partner.</a:t>
                      </a:r>
                      <a:endParaRPr lang="en-GB" sz="1300" dirty="0">
                        <a:effectLst/>
                        <a:latin typeface="+mn-lt"/>
                        <a:ea typeface="Times New Roman" panose="02020603050405020304" pitchFamily="18" charset="0"/>
                        <a:cs typeface="Times New Roman" panose="02020603050405020304" pitchFamily="18" charset="0"/>
                      </a:endParaRP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Bible Chat Mat to take away </a:t>
                      </a:r>
                      <a:r>
                        <a:rPr lang="en-GB" sz="1300" i="0" dirty="0">
                          <a:effectLst/>
                          <a:latin typeface="+mn-lt"/>
                          <a:ea typeface="Times New Roman" panose="02020603050405020304" pitchFamily="18" charset="0"/>
                          <a:cs typeface="Times New Roman" panose="02020603050405020304" pitchFamily="18" charset="0"/>
                          <a:hlinkClick r:id="rId3"/>
                        </a:rPr>
                        <a:t>https://www.bathandwells.org.uk/wp-content/uploads/2020/03/Jesus-the-Friend.pdf</a:t>
                      </a:r>
                      <a:endParaRPr lang="en-GB" sz="1300" i="0" dirty="0">
                        <a:effectLst/>
                        <a:latin typeface="+mn-lt"/>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474183" y="1903344"/>
            <a:ext cx="8360997"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368130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8185348" cy="281647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8637BA"/>
                </a:solidFill>
                <a:latin typeface="ODSNQP+Calibri"/>
                <a:cs typeface="ODSNQP+Calibri"/>
              </a:rPr>
              <a:t>If </a:t>
            </a:r>
            <a:r>
              <a:rPr sz="5729" spc="-34" dirty="0">
                <a:solidFill>
                  <a:srgbClr val="8637BA"/>
                </a:solidFill>
                <a:latin typeface="ODSNQP+Calibri"/>
                <a:cs typeface="ODSNQP+Calibri"/>
              </a:rPr>
              <a:t>you</a:t>
            </a:r>
            <a:r>
              <a:rPr sz="5729" spc="34" dirty="0">
                <a:solidFill>
                  <a:srgbClr val="8637BA"/>
                </a:solidFill>
                <a:latin typeface="ODSNQP+Calibri"/>
                <a:cs typeface="ODSNQP+Calibri"/>
              </a:rPr>
              <a:t> </a:t>
            </a:r>
            <a:r>
              <a:rPr sz="5729" spc="-27" dirty="0">
                <a:solidFill>
                  <a:srgbClr val="8637BA"/>
                </a:solidFill>
                <a:latin typeface="ODSNQP+Calibri"/>
                <a:cs typeface="ODSNQP+Calibri"/>
              </a:rPr>
              <a:t>won</a:t>
            </a:r>
            <a:r>
              <a:rPr sz="5729" spc="27" dirty="0">
                <a:solidFill>
                  <a:srgbClr val="8637BA"/>
                </a:solidFill>
                <a:latin typeface="ODSNQP+Calibri"/>
                <a:cs typeface="ODSNQP+Calibri"/>
              </a:rPr>
              <a:t> </a:t>
            </a:r>
            <a:r>
              <a:rPr sz="5729" dirty="0">
                <a:solidFill>
                  <a:srgbClr val="8637BA"/>
                </a:solidFill>
                <a:latin typeface="ODSNQP+Calibri"/>
                <a:cs typeface="ODSNQP+Calibri"/>
              </a:rPr>
              <a:t>a million</a:t>
            </a:r>
          </a:p>
          <a:p>
            <a:pPr marL="0" marR="0">
              <a:lnSpc>
                <a:spcPts val="6999"/>
              </a:lnSpc>
              <a:spcBef>
                <a:spcPts val="607"/>
              </a:spcBef>
              <a:spcAft>
                <a:spcPts val="0"/>
              </a:spcAft>
            </a:pPr>
            <a:r>
              <a:rPr sz="5729" dirty="0">
                <a:solidFill>
                  <a:srgbClr val="8637BA"/>
                </a:solidFill>
                <a:latin typeface="ODSNQP+Calibri"/>
                <a:cs typeface="ODSNQP+Calibri"/>
              </a:rPr>
              <a:t>pounds what would </a:t>
            </a:r>
            <a:r>
              <a:rPr sz="5729" spc="-34" dirty="0">
                <a:solidFill>
                  <a:srgbClr val="8637BA"/>
                </a:solidFill>
                <a:latin typeface="ODSNQP+Calibri"/>
                <a:cs typeface="ODSNQP+Calibri"/>
              </a:rPr>
              <a:t>you</a:t>
            </a:r>
          </a:p>
          <a:p>
            <a:pPr marL="0" marR="0">
              <a:lnSpc>
                <a:spcPts val="6994"/>
              </a:lnSpc>
              <a:spcBef>
                <a:spcPts val="592"/>
              </a:spcBef>
              <a:spcAft>
                <a:spcPts val="0"/>
              </a:spcAft>
            </a:pPr>
            <a:r>
              <a:rPr sz="5729" dirty="0">
                <a:solidFill>
                  <a:srgbClr val="8637BA"/>
                </a:solidFill>
                <a:latin typeface="ODSNQP+Calibri"/>
                <a:cs typeface="ODSNQP+Calibri"/>
              </a:rPr>
              <a:t>do with it?</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34</a:t>
            </a:r>
          </a:p>
        </p:txBody>
      </p:sp>
    </p:spTree>
    <p:extLst>
      <p:ext uri="{BB962C8B-B14F-4D97-AF65-F5344CB8AC3E}">
        <p14:creationId xmlns:p14="http://schemas.microsoft.com/office/powerpoint/2010/main" val="51109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nvGraphicFramePr>
        <p:xfrm>
          <a:off x="171300" y="2657171"/>
          <a:ext cx="8801401" cy="3812828"/>
        </p:xfrm>
        <a:graphic>
          <a:graphicData uri="http://schemas.openxmlformats.org/drawingml/2006/table">
            <a:tbl>
              <a:tblPr firstRow="1" bandRow="1">
                <a:tableStyleId>{5C22544A-7EE6-4342-B048-85BDC9FD1C3A}</a:tableStyleId>
              </a:tblPr>
              <a:tblGrid>
                <a:gridCol w="1820313">
                  <a:extLst>
                    <a:ext uri="{9D8B030D-6E8A-4147-A177-3AD203B41FA5}">
                      <a16:colId xmlns:a16="http://schemas.microsoft.com/office/drawing/2014/main" val="888322370"/>
                    </a:ext>
                  </a:extLst>
                </a:gridCol>
                <a:gridCol w="6981088">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j-lt"/>
                        </a:rPr>
                        <a:t>If you won a million pounds what would you do with it? (34)</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j-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989589">
                <a:tc>
                  <a:txBody>
                    <a:bodyPr/>
                    <a:lstStyle/>
                    <a:p>
                      <a:r>
                        <a:rPr lang="en-GB" sz="1900" b="1" dirty="0">
                          <a:solidFill>
                            <a:schemeClr val="tx2"/>
                          </a:solidFill>
                          <a:latin typeface="+mj-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Share, Share - </a:t>
                      </a:r>
                      <a:r>
                        <a:rPr lang="en-GB" sz="1300" dirty="0">
                          <a:latin typeface="+mn-lt"/>
                          <a:hlinkClick r:id="rId2"/>
                        </a:rPr>
                        <a:t>https://www.youtube.com/watch?v=09hsYEqgDS4&amp;list=PLAPhy4sWxHqt0LvaWZRFzaCEJqE4GiRhi&amp;index=9</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Parable of the Talents - Big Bags of Money pg. 122 Lion Storyteller Bible</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989589">
                <a:tc>
                  <a:txBody>
                    <a:bodyPr/>
                    <a:lstStyle/>
                    <a:p>
                      <a:r>
                        <a:rPr lang="en-GB" sz="1900" b="1" dirty="0">
                          <a:solidFill>
                            <a:schemeClr val="tx2"/>
                          </a:solidFill>
                          <a:latin typeface="+mj-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Share the ‘Everyday Question’ and consider several responses from children or adults. </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Ask the children if they would share some of the money? Who would they share it with? Why? Encourage the children to be quiet and think about sharing.</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j-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Bible verse: </a:t>
                      </a:r>
                      <a:r>
                        <a:rPr lang="en-GB" sz="1300" i="0" dirty="0">
                          <a:solidFill>
                            <a:schemeClr val="tx1"/>
                          </a:solidFill>
                          <a:effectLst/>
                          <a:latin typeface="+mn-lt"/>
                          <a:ea typeface="Times New Roman" panose="02020603050405020304" pitchFamily="18" charset="0"/>
                          <a:cs typeface="Times New Roman" panose="02020603050405020304" pitchFamily="18" charset="0"/>
                        </a:rPr>
                        <a:t>‘</a:t>
                      </a:r>
                      <a:r>
                        <a:rPr lang="en-GB" sz="1300" b="0" i="0" dirty="0">
                          <a:solidFill>
                            <a:schemeClr val="tx1"/>
                          </a:solidFill>
                          <a:effectLst/>
                          <a:latin typeface="+mn-lt"/>
                          <a:ea typeface="+mn-ea"/>
                          <a:cs typeface="+mn-cs"/>
                        </a:rPr>
                        <a:t>Love your enemies and do good to them; lend and expect nothing back. You will then have a great reward, and you will be children of the Most High God.’ Luke 6: 35</a:t>
                      </a:r>
                      <a:endParaRPr lang="en-GB" sz="1300" i="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omic Sans MS" panose="030F0702030302020204" pitchFamily="66" charset="0"/>
                <a:ea typeface="Times New Roman" panose="02020603050405020304" pitchFamily="18" charset="0"/>
                <a:cs typeface="Times New Roman" panose="02020603050405020304" pitchFamily="18" charset="0"/>
              </a:rPr>
              <a:t>Collective Worship Planning Template</a:t>
            </a:r>
            <a:endParaRPr lang="en-GB" sz="1910" dirty="0">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32427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8139590" cy="2789738"/>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A1006B"/>
                </a:solidFill>
                <a:latin typeface="ODSNQP+Calibri"/>
                <a:cs typeface="ODSNQP+Calibri"/>
              </a:rPr>
              <a:t>Should having</a:t>
            </a:r>
            <a:r>
              <a:rPr sz="5729" spc="19" dirty="0">
                <a:solidFill>
                  <a:srgbClr val="A1006B"/>
                </a:solidFill>
                <a:latin typeface="ODSNQP+Calibri"/>
                <a:cs typeface="ODSNQP+Calibri"/>
              </a:rPr>
              <a:t> </a:t>
            </a:r>
            <a:r>
              <a:rPr sz="5729" dirty="0">
                <a:solidFill>
                  <a:srgbClr val="A1006B"/>
                </a:solidFill>
                <a:latin typeface="ODSNQP+Calibri"/>
                <a:cs typeface="ODSNQP+Calibri"/>
              </a:rPr>
              <a:t>a </a:t>
            </a:r>
            <a:r>
              <a:rPr sz="5729" spc="-32" dirty="0">
                <a:solidFill>
                  <a:srgbClr val="A1006B"/>
                </a:solidFill>
                <a:latin typeface="ODSNQP+Calibri"/>
                <a:cs typeface="ODSNQP+Calibri"/>
              </a:rPr>
              <a:t>faith</a:t>
            </a:r>
          </a:p>
          <a:p>
            <a:pPr marL="0" marR="0">
              <a:lnSpc>
                <a:spcPts val="6999"/>
              </a:lnSpc>
              <a:spcBef>
                <a:spcPts val="607"/>
              </a:spcBef>
              <a:spcAft>
                <a:spcPts val="0"/>
              </a:spcAft>
            </a:pPr>
            <a:r>
              <a:rPr sz="5729" dirty="0">
                <a:solidFill>
                  <a:srgbClr val="A1006B"/>
                </a:solidFill>
                <a:latin typeface="ODSNQP+Calibri"/>
                <a:cs typeface="ODSNQP+Calibri"/>
              </a:rPr>
              <a:t>change the</a:t>
            </a:r>
            <a:r>
              <a:rPr sz="5729" spc="-19" dirty="0">
                <a:solidFill>
                  <a:srgbClr val="A1006B"/>
                </a:solidFill>
                <a:latin typeface="ODSNQP+Calibri"/>
                <a:cs typeface="ODSNQP+Calibri"/>
              </a:rPr>
              <a:t> </a:t>
            </a:r>
            <a:r>
              <a:rPr sz="5729" spc="-78" dirty="0">
                <a:solidFill>
                  <a:srgbClr val="A1006B"/>
                </a:solidFill>
                <a:latin typeface="ODSNQP+Calibri"/>
                <a:cs typeface="ODSNQP+Calibri"/>
              </a:rPr>
              <a:t>way</a:t>
            </a:r>
            <a:r>
              <a:rPr sz="5729" spc="82" dirty="0">
                <a:solidFill>
                  <a:srgbClr val="A1006B"/>
                </a:solidFill>
                <a:latin typeface="ODSNQP+Calibri"/>
                <a:cs typeface="ODSNQP+Calibri"/>
              </a:rPr>
              <a:t> </a:t>
            </a:r>
            <a:r>
              <a:rPr sz="5729" spc="-34" dirty="0">
                <a:solidFill>
                  <a:srgbClr val="A1006B"/>
                </a:solidFill>
                <a:latin typeface="ODSNQP+Calibri"/>
                <a:cs typeface="ODSNQP+Calibri"/>
              </a:rPr>
              <a:t>you</a:t>
            </a:r>
            <a:r>
              <a:rPr sz="5729" spc="34" dirty="0">
                <a:solidFill>
                  <a:srgbClr val="A1006B"/>
                </a:solidFill>
                <a:latin typeface="ODSNQP+Calibri"/>
                <a:cs typeface="ODSNQP+Calibri"/>
              </a:rPr>
              <a:t> </a:t>
            </a:r>
            <a:r>
              <a:rPr sz="5729" dirty="0">
                <a:solidFill>
                  <a:srgbClr val="A1006B"/>
                </a:solidFill>
                <a:latin typeface="ODSNQP+Calibri"/>
                <a:cs typeface="ODSNQP+Calibri"/>
              </a:rPr>
              <a:t>live</a:t>
            </a:r>
          </a:p>
          <a:p>
            <a:pPr marL="0" marR="0">
              <a:lnSpc>
                <a:spcPts val="6994"/>
              </a:lnSpc>
              <a:spcBef>
                <a:spcPts val="592"/>
              </a:spcBef>
              <a:spcAft>
                <a:spcPts val="0"/>
              </a:spcAft>
            </a:pPr>
            <a:r>
              <a:rPr sz="5729" spc="-23" dirty="0">
                <a:solidFill>
                  <a:srgbClr val="A1006B"/>
                </a:solidFill>
                <a:latin typeface="ODSNQP+Calibri"/>
                <a:cs typeface="ODSNQP+Calibri"/>
              </a:rPr>
              <a:t>your</a:t>
            </a:r>
            <a:r>
              <a:rPr sz="5729" spc="27" dirty="0">
                <a:solidFill>
                  <a:srgbClr val="A1006B"/>
                </a:solidFill>
                <a:latin typeface="ODSNQP+Calibri"/>
                <a:cs typeface="ODSNQP+Calibri"/>
              </a:rPr>
              <a:t> </a:t>
            </a:r>
            <a:r>
              <a:rPr sz="5729" spc="-38" dirty="0">
                <a:solidFill>
                  <a:srgbClr val="A1006B"/>
                </a:solidFill>
                <a:latin typeface="ODSNQP+Calibri"/>
                <a:cs typeface="ODSNQP+Calibri"/>
              </a:rPr>
              <a:t>life?</a:t>
            </a:r>
          </a:p>
        </p:txBody>
      </p:sp>
      <p:sp>
        <p:nvSpPr>
          <p:cNvPr id="5" name="object 5"/>
          <p:cNvSpPr txBox="1"/>
          <p:nvPr/>
        </p:nvSpPr>
        <p:spPr>
          <a:xfrm>
            <a:off x="760189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37</a:t>
            </a:r>
          </a:p>
        </p:txBody>
      </p:sp>
    </p:spTree>
    <p:extLst>
      <p:ext uri="{BB962C8B-B14F-4D97-AF65-F5344CB8AC3E}">
        <p14:creationId xmlns:p14="http://schemas.microsoft.com/office/powerpoint/2010/main" val="195028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819282559"/>
              </p:ext>
            </p:extLst>
          </p:nvPr>
        </p:nvGraphicFramePr>
        <p:xfrm>
          <a:off x="474182" y="2406592"/>
          <a:ext cx="8113792" cy="3812828"/>
        </p:xfrm>
        <a:graphic>
          <a:graphicData uri="http://schemas.openxmlformats.org/drawingml/2006/table">
            <a:tbl>
              <a:tblPr firstRow="1" bandRow="1">
                <a:tableStyleId>{5C22544A-7EE6-4342-B048-85BDC9FD1C3A}</a:tableStyleId>
              </a:tblPr>
              <a:tblGrid>
                <a:gridCol w="1678102">
                  <a:extLst>
                    <a:ext uri="{9D8B030D-6E8A-4147-A177-3AD203B41FA5}">
                      <a16:colId xmlns:a16="http://schemas.microsoft.com/office/drawing/2014/main" val="888322370"/>
                    </a:ext>
                  </a:extLst>
                </a:gridCol>
                <a:gridCol w="643569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Should having a faith change the way you live your life? (37)</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https://www.youtube.com/watch?v=N94BBGiq_vQ</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A Special Promise, Noah, pg. 14,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Do you think Noah was a little bit crazy building a boat like he did?</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How would having a faith change how you lived?</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Think of one value that is really important to you. Say it in your own mind. What have you done that shows this value? Ask for God’s help to bless others through this value.</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Notice the things people say and do this week. What do you think they believe strongly about?</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4"/>
            <a:ext cx="8279154"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3530561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7717101" cy="2789738"/>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spc="-19" dirty="0">
                <a:solidFill>
                  <a:srgbClr val="002776"/>
                </a:solidFill>
                <a:latin typeface="ODSNQP+Calibri"/>
                <a:cs typeface="ODSNQP+Calibri"/>
              </a:rPr>
              <a:t>What</a:t>
            </a:r>
            <a:r>
              <a:rPr sz="5729" spc="19" dirty="0">
                <a:solidFill>
                  <a:srgbClr val="002776"/>
                </a:solidFill>
                <a:latin typeface="ODSNQP+Calibri"/>
                <a:cs typeface="ODSNQP+Calibri"/>
              </a:rPr>
              <a:t> </a:t>
            </a:r>
            <a:r>
              <a:rPr sz="5729" dirty="0">
                <a:solidFill>
                  <a:srgbClr val="002776"/>
                </a:solidFill>
                <a:latin typeface="ODSNQP+Calibri"/>
                <a:cs typeface="ODSNQP+Calibri"/>
              </a:rPr>
              <a:t>would </a:t>
            </a:r>
            <a:r>
              <a:rPr sz="5729" spc="-53" dirty="0">
                <a:solidFill>
                  <a:srgbClr val="002776"/>
                </a:solidFill>
                <a:latin typeface="ODSNQP+Calibri"/>
                <a:cs typeface="ODSNQP+Calibri"/>
              </a:rPr>
              <a:t>make</a:t>
            </a:r>
            <a:r>
              <a:rPr sz="5729" spc="59" dirty="0">
                <a:solidFill>
                  <a:srgbClr val="002776"/>
                </a:solidFill>
                <a:latin typeface="ODSNQP+Calibri"/>
                <a:cs typeface="ODSNQP+Calibri"/>
              </a:rPr>
              <a:t> </a:t>
            </a:r>
            <a:r>
              <a:rPr sz="5729" spc="-38" dirty="0">
                <a:solidFill>
                  <a:srgbClr val="002776"/>
                </a:solidFill>
                <a:latin typeface="ODSNQP+Calibri"/>
                <a:cs typeface="ODSNQP+Calibri"/>
              </a:rPr>
              <a:t>you</a:t>
            </a:r>
          </a:p>
          <a:p>
            <a:pPr marL="0" marR="0">
              <a:lnSpc>
                <a:spcPts val="6999"/>
              </a:lnSpc>
              <a:spcBef>
                <a:spcPts val="607"/>
              </a:spcBef>
              <a:spcAft>
                <a:spcPts val="0"/>
              </a:spcAft>
            </a:pPr>
            <a:r>
              <a:rPr sz="5729" spc="-19" dirty="0">
                <a:solidFill>
                  <a:srgbClr val="002776"/>
                </a:solidFill>
                <a:latin typeface="ODSNQP+Calibri"/>
                <a:cs typeface="ODSNQP+Calibri"/>
              </a:rPr>
              <a:t>break</a:t>
            </a:r>
            <a:r>
              <a:rPr sz="5729" spc="21" dirty="0">
                <a:solidFill>
                  <a:srgbClr val="002776"/>
                </a:solidFill>
                <a:latin typeface="ODSNQP+Calibri"/>
                <a:cs typeface="ODSNQP+Calibri"/>
              </a:rPr>
              <a:t> </a:t>
            </a:r>
            <a:r>
              <a:rPr sz="5729" dirty="0">
                <a:solidFill>
                  <a:srgbClr val="002776"/>
                </a:solidFill>
                <a:latin typeface="ODSNQP+Calibri"/>
                <a:cs typeface="ODSNQP+Calibri"/>
              </a:rPr>
              <a:t>oﬀ a friendship</a:t>
            </a:r>
          </a:p>
          <a:p>
            <a:pPr marL="0" marR="0">
              <a:lnSpc>
                <a:spcPts val="6994"/>
              </a:lnSpc>
              <a:spcBef>
                <a:spcPts val="592"/>
              </a:spcBef>
              <a:spcAft>
                <a:spcPts val="0"/>
              </a:spcAft>
            </a:pPr>
            <a:r>
              <a:rPr sz="5729" dirty="0">
                <a:solidFill>
                  <a:srgbClr val="002776"/>
                </a:solidFill>
                <a:latin typeface="ODSNQP+Calibri"/>
                <a:cs typeface="ODSNQP+Calibri"/>
              </a:rPr>
              <a:t>with someone?</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38</a:t>
            </a:r>
          </a:p>
        </p:txBody>
      </p:sp>
    </p:spTree>
    <p:extLst>
      <p:ext uri="{BB962C8B-B14F-4D97-AF65-F5344CB8AC3E}">
        <p14:creationId xmlns:p14="http://schemas.microsoft.com/office/powerpoint/2010/main" val="271147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3600" dirty="0">
                <a:solidFill>
                  <a:schemeClr val="bg1"/>
                </a:solidFill>
                <a:latin typeface="Cambria" charset="0"/>
                <a:ea typeface="Cambria" charset="0"/>
                <a:cs typeface="Cambria" charset="0"/>
              </a:rPr>
              <a:t>If you have any questions or would like any support, please get in contact with:</a:t>
            </a:r>
            <a:br>
              <a:rPr lang="en-US" sz="5000" dirty="0">
                <a:solidFill>
                  <a:schemeClr val="bg1"/>
                </a:solidFill>
                <a:latin typeface="Cambria" charset="0"/>
                <a:ea typeface="Cambria" charset="0"/>
                <a:cs typeface="Cambria" charset="0"/>
              </a:rPr>
            </a:br>
            <a:endParaRPr lang="en-US" sz="5000" dirty="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720000" y="3154017"/>
            <a:ext cx="7739788" cy="2723015"/>
          </a:xfrm>
        </p:spPr>
        <p:txBody>
          <a:bodyPr>
            <a:normAutofit/>
          </a:bodyPr>
          <a:lstStyle/>
          <a:p>
            <a:pPr algn="l"/>
            <a:r>
              <a:rPr lang="en-US" sz="3200" dirty="0">
                <a:solidFill>
                  <a:schemeClr val="bg1"/>
                </a:solidFill>
              </a:rPr>
              <a:t>• David.williams@bathwells.anglican.org</a:t>
            </a:r>
          </a:p>
          <a:p>
            <a:pPr algn="l"/>
            <a:r>
              <a:rPr lang="en-US" sz="3200" dirty="0">
                <a:solidFill>
                  <a:schemeClr val="bg1"/>
                </a:solidFill>
              </a:rPr>
              <a:t>• Pauline.dodds@bathwells.anglican.org</a:t>
            </a:r>
          </a:p>
          <a:p>
            <a:pPr algn="l"/>
            <a:r>
              <a:rPr lang="en-US" sz="3200" dirty="0">
                <a:solidFill>
                  <a:schemeClr val="bg1"/>
                </a:solidFill>
              </a:rPr>
              <a:t>• Karen.sancto@bathwells.anglican.org</a:t>
            </a:r>
          </a:p>
        </p:txBody>
      </p:sp>
    </p:spTree>
    <p:extLst>
      <p:ext uri="{BB962C8B-B14F-4D97-AF65-F5344CB8AC3E}">
        <p14:creationId xmlns:p14="http://schemas.microsoft.com/office/powerpoint/2010/main" val="1667774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408412315"/>
              </p:ext>
            </p:extLst>
          </p:nvPr>
        </p:nvGraphicFramePr>
        <p:xfrm>
          <a:off x="601573" y="2391377"/>
          <a:ext cx="8062863" cy="3812828"/>
        </p:xfrm>
        <a:graphic>
          <a:graphicData uri="http://schemas.openxmlformats.org/drawingml/2006/table">
            <a:tbl>
              <a:tblPr firstRow="1" bandRow="1">
                <a:tableStyleId>{5C22544A-7EE6-4342-B048-85BDC9FD1C3A}</a:tableStyleId>
              </a:tblPr>
              <a:tblGrid>
                <a:gridCol w="1594345">
                  <a:extLst>
                    <a:ext uri="{9D8B030D-6E8A-4147-A177-3AD203B41FA5}">
                      <a16:colId xmlns:a16="http://schemas.microsoft.com/office/drawing/2014/main" val="888322370"/>
                    </a:ext>
                  </a:extLst>
                </a:gridCol>
                <a:gridCol w="6468518">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What would make you break off a friendship with someone? (38)</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https://www.isingpop.org/songs</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The Wise Men’s Visit, pg. 64,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Why did the wise men break off their friendship with Herod?</a:t>
                      </a:r>
                    </a:p>
                    <a:p>
                      <a:pPr>
                        <a:spcAft>
                          <a:spcPts val="0"/>
                        </a:spcAft>
                      </a:pPr>
                      <a:r>
                        <a:rPr lang="en-GB" sz="1300" dirty="0">
                          <a:effectLst/>
                          <a:latin typeface="+mn-lt"/>
                          <a:ea typeface="Times New Roman" panose="02020603050405020304" pitchFamily="18" charset="0"/>
                          <a:cs typeface="Times New Roman" panose="02020603050405020304" pitchFamily="18" charset="0"/>
                        </a:rPr>
                        <a:t>Share the ‘Everyday Question’ on the slide, using the pack of cards, or in another way. Consider several responses from children or adults.</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785850">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Ask for words that make friendships strong, </a:t>
                      </a:r>
                      <a:r>
                        <a:rPr lang="en-GB" sz="1300" dirty="0" err="1">
                          <a:effectLst/>
                          <a:latin typeface="+mn-lt"/>
                          <a:ea typeface="Times New Roman" panose="02020603050405020304" pitchFamily="18" charset="0"/>
                          <a:cs typeface="Times New Roman" panose="02020603050405020304" pitchFamily="18" charset="0"/>
                        </a:rPr>
                        <a:t>eg.</a:t>
                      </a:r>
                      <a:r>
                        <a:rPr lang="en-GB" sz="1300" dirty="0">
                          <a:effectLst/>
                          <a:latin typeface="+mn-lt"/>
                          <a:ea typeface="Times New Roman" panose="02020603050405020304" pitchFamily="18" charset="0"/>
                          <a:cs typeface="Times New Roman" panose="02020603050405020304" pitchFamily="18" charset="0"/>
                        </a:rPr>
                        <a:t> trust, kindness, and get a scribe to write one word on each coloured strip of paper. Link together as a friendship prayer chain and pray it out loud.</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Suggest they may like to come up with words for F-R-I-E-N-D that are important to them or as a class. 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15104" y="1903344"/>
            <a:ext cx="8320074"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2773083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176555"/>
            <a:ext cx="7629788" cy="2789738"/>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spc="-32" dirty="0">
                <a:solidFill>
                  <a:srgbClr val="8637BA"/>
                </a:solidFill>
                <a:latin typeface="ODSNQP+Calibri"/>
                <a:cs typeface="ODSNQP+Calibri"/>
              </a:rPr>
              <a:t>Are</a:t>
            </a:r>
            <a:r>
              <a:rPr sz="5729" spc="38" dirty="0">
                <a:solidFill>
                  <a:srgbClr val="8637BA"/>
                </a:solidFill>
                <a:latin typeface="ODSNQP+Calibri"/>
                <a:cs typeface="ODSNQP+Calibri"/>
              </a:rPr>
              <a:t> </a:t>
            </a:r>
            <a:r>
              <a:rPr sz="5729" dirty="0">
                <a:solidFill>
                  <a:srgbClr val="8637BA"/>
                </a:solidFill>
                <a:latin typeface="ODSNQP+Calibri"/>
                <a:cs typeface="ODSNQP+Calibri"/>
              </a:rPr>
              <a:t>human beings all</a:t>
            </a:r>
          </a:p>
          <a:p>
            <a:pPr marL="0" marR="0">
              <a:lnSpc>
                <a:spcPts val="6999"/>
              </a:lnSpc>
              <a:spcBef>
                <a:spcPts val="607"/>
              </a:spcBef>
              <a:spcAft>
                <a:spcPts val="0"/>
              </a:spcAft>
            </a:pPr>
            <a:r>
              <a:rPr sz="5729" dirty="0">
                <a:solidFill>
                  <a:srgbClr val="8637BA"/>
                </a:solidFill>
                <a:latin typeface="ODSNQP+Calibri"/>
                <a:cs typeface="ODSNQP+Calibri"/>
              </a:rPr>
              <a:t>the same</a:t>
            </a:r>
            <a:r>
              <a:rPr sz="5729" spc="-23" dirty="0">
                <a:solidFill>
                  <a:srgbClr val="8637BA"/>
                </a:solidFill>
                <a:latin typeface="ODSNQP+Calibri"/>
                <a:cs typeface="ODSNQP+Calibri"/>
              </a:rPr>
              <a:t> </a:t>
            </a:r>
            <a:r>
              <a:rPr sz="5729" dirty="0">
                <a:solidFill>
                  <a:srgbClr val="8637BA"/>
                </a:solidFill>
                <a:latin typeface="ODSNQP+Calibri"/>
                <a:cs typeface="ODSNQP+Calibri"/>
              </a:rPr>
              <a:t>or </a:t>
            </a:r>
            <a:r>
              <a:rPr sz="5729" spc="-29" dirty="0">
                <a:solidFill>
                  <a:srgbClr val="8637BA"/>
                </a:solidFill>
                <a:latin typeface="ODSNQP+Calibri"/>
                <a:cs typeface="ODSNQP+Calibri"/>
              </a:rPr>
              <a:t>are</a:t>
            </a:r>
            <a:r>
              <a:rPr sz="5729" spc="34" dirty="0">
                <a:solidFill>
                  <a:srgbClr val="8637BA"/>
                </a:solidFill>
                <a:latin typeface="ODSNQP+Calibri"/>
                <a:cs typeface="ODSNQP+Calibri"/>
              </a:rPr>
              <a:t> </a:t>
            </a:r>
            <a:r>
              <a:rPr sz="5729" spc="-40" dirty="0">
                <a:solidFill>
                  <a:srgbClr val="8637BA"/>
                </a:solidFill>
                <a:latin typeface="ODSNQP+Calibri"/>
                <a:cs typeface="ODSNQP+Calibri"/>
              </a:rPr>
              <a:t>we</a:t>
            </a:r>
            <a:r>
              <a:rPr sz="5729" spc="19" dirty="0">
                <a:solidFill>
                  <a:srgbClr val="8637BA"/>
                </a:solidFill>
                <a:latin typeface="ODSNQP+Calibri"/>
                <a:cs typeface="ODSNQP+Calibri"/>
              </a:rPr>
              <a:t> </a:t>
            </a:r>
            <a:r>
              <a:rPr sz="5729" dirty="0">
                <a:solidFill>
                  <a:srgbClr val="8637BA"/>
                </a:solidFill>
                <a:latin typeface="ODSNQP+Calibri"/>
                <a:cs typeface="ODSNQP+Calibri"/>
              </a:rPr>
              <a:t>all</a:t>
            </a:r>
          </a:p>
          <a:p>
            <a:pPr marL="0" marR="0">
              <a:lnSpc>
                <a:spcPts val="6994"/>
              </a:lnSpc>
              <a:spcBef>
                <a:spcPts val="592"/>
              </a:spcBef>
              <a:spcAft>
                <a:spcPts val="0"/>
              </a:spcAft>
            </a:pPr>
            <a:r>
              <a:rPr sz="5729" spc="-34" dirty="0">
                <a:solidFill>
                  <a:srgbClr val="8637BA"/>
                </a:solidFill>
                <a:latin typeface="ODSNQP+Calibri"/>
                <a:cs typeface="ODSNQP+Calibri"/>
              </a:rPr>
              <a:t>diﬀerent?</a:t>
            </a:r>
          </a:p>
        </p:txBody>
      </p:sp>
      <p:sp>
        <p:nvSpPr>
          <p:cNvPr id="5" name="object 5"/>
          <p:cNvSpPr txBox="1"/>
          <p:nvPr/>
        </p:nvSpPr>
        <p:spPr>
          <a:xfrm>
            <a:off x="7610621"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39</a:t>
            </a:r>
          </a:p>
        </p:txBody>
      </p:sp>
    </p:spTree>
    <p:extLst>
      <p:ext uri="{BB962C8B-B14F-4D97-AF65-F5344CB8AC3E}">
        <p14:creationId xmlns:p14="http://schemas.microsoft.com/office/powerpoint/2010/main" val="88202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556772824"/>
              </p:ext>
            </p:extLst>
          </p:nvPr>
        </p:nvGraphicFramePr>
        <p:xfrm>
          <a:off x="347217" y="2381188"/>
          <a:ext cx="8426619" cy="4041437"/>
        </p:xfrm>
        <a:graphic>
          <a:graphicData uri="http://schemas.openxmlformats.org/drawingml/2006/table">
            <a:tbl>
              <a:tblPr firstRow="1" bandRow="1">
                <a:tableStyleId>{5C22544A-7EE6-4342-B048-85BDC9FD1C3A}</a:tableStyleId>
              </a:tblPr>
              <a:tblGrid>
                <a:gridCol w="1586254">
                  <a:extLst>
                    <a:ext uri="{9D8B030D-6E8A-4147-A177-3AD203B41FA5}">
                      <a16:colId xmlns:a16="http://schemas.microsoft.com/office/drawing/2014/main" val="888322370"/>
                    </a:ext>
                  </a:extLst>
                </a:gridCol>
                <a:gridCol w="6840365">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Are human beings all the same or are we all different? (39)</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397067">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https://www.youtube.com/watch?v=QCN893hzueQ</a:t>
                      </a:r>
                      <a:r>
                        <a:rPr lang="en-GB" sz="1300" dirty="0">
                          <a:effectLst/>
                          <a:latin typeface="+mn-lt"/>
                          <a:ea typeface="Times New Roman" panose="02020603050405020304" pitchFamily="18" charset="0"/>
                          <a:cs typeface="Times New Roman" panose="02020603050405020304" pitchFamily="18" charset="0"/>
                        </a:rPr>
                        <a:t> </a:t>
                      </a:r>
                      <a:r>
                        <a:rPr lang="en-GB" sz="1300" dirty="0">
                          <a:effectLst/>
                          <a:latin typeface="+mn-lt"/>
                          <a:ea typeface="Times New Roman" panose="02020603050405020304" pitchFamily="18" charset="0"/>
                          <a:cs typeface="Times New Roman" panose="02020603050405020304" pitchFamily="18" charset="0"/>
                          <a:hlinkClick r:id="rId3"/>
                        </a:rPr>
                        <a:t>https://www.fischytunes.com/video-repo/special-kind-of-heroes/</a:t>
                      </a:r>
                      <a:endParaRPr lang="en-GB" sz="1300" dirty="0">
                        <a:effectLst/>
                        <a:latin typeface="+mn-lt"/>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Share the ‘Everyday Question’ on the slide and ask for thoughts.</a:t>
                      </a: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David the Giant-Killer, pg. 44, The Lion Storyteller Bible</a:t>
                      </a:r>
                    </a:p>
                    <a:p>
                      <a:pPr>
                        <a:spcAft>
                          <a:spcPts val="0"/>
                        </a:spcAft>
                      </a:pPr>
                      <a:r>
                        <a:rPr lang="en-GB" sz="1300" dirty="0">
                          <a:effectLst/>
                          <a:latin typeface="+mn-lt"/>
                          <a:ea typeface="Times New Roman" panose="02020603050405020304" pitchFamily="18" charset="0"/>
                          <a:cs typeface="Times New Roman" panose="02020603050405020304" pitchFamily="18" charset="0"/>
                        </a:rPr>
                        <a:t>How were the characters in the story different from one another? How were they the same? </a:t>
                      </a:r>
                      <a:r>
                        <a:rPr lang="en-GB" sz="1300">
                          <a:effectLst/>
                          <a:latin typeface="+mn-lt"/>
                          <a:ea typeface="Times New Roman" panose="02020603050405020304" pitchFamily="18" charset="0"/>
                          <a:cs typeface="Times New Roman" panose="02020603050405020304" pitchFamily="18" charset="0"/>
                        </a:rPr>
                        <a:t>Do </a:t>
                      </a:r>
                      <a:r>
                        <a:rPr lang="en-GB" sz="1300" dirty="0">
                          <a:effectLst/>
                          <a:latin typeface="+mn-lt"/>
                          <a:ea typeface="Times New Roman" panose="02020603050405020304" pitchFamily="18" charset="0"/>
                          <a:cs typeface="Times New Roman" panose="02020603050405020304" pitchFamily="18" charset="0"/>
                        </a:rPr>
                        <a:t>we like being the same / being different?</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989589">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Thank you prayer chain – three volunteers who can think of something to thank God for the same as the person in the chain next to them and something to thank God for that is different from the person next to them – only nice things!</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606981">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Takeaway thought: God made us all to be unique and to be us and God doesn’t make mistakes. Share some liturgy or music and blow the candle out.</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485095" y="1903344"/>
            <a:ext cx="8350086"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022490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666568"/>
            <a:ext cx="7679184" cy="1841851"/>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spc="-48" dirty="0">
                <a:solidFill>
                  <a:srgbClr val="739600"/>
                </a:solidFill>
                <a:latin typeface="ODSNQP+Calibri"/>
                <a:cs typeface="ODSNQP+Calibri"/>
              </a:rPr>
              <a:t>Would</a:t>
            </a:r>
            <a:r>
              <a:rPr sz="5729" spc="44" dirty="0">
                <a:solidFill>
                  <a:srgbClr val="739600"/>
                </a:solidFill>
                <a:latin typeface="ODSNQP+Calibri"/>
                <a:cs typeface="ODSNQP+Calibri"/>
              </a:rPr>
              <a:t> </a:t>
            </a:r>
            <a:r>
              <a:rPr sz="5729" spc="-38" dirty="0">
                <a:solidFill>
                  <a:srgbClr val="739600"/>
                </a:solidFill>
                <a:latin typeface="ODSNQP+Calibri"/>
                <a:cs typeface="ODSNQP+Calibri"/>
              </a:rPr>
              <a:t>you</a:t>
            </a:r>
            <a:r>
              <a:rPr sz="5729" spc="38" dirty="0">
                <a:solidFill>
                  <a:srgbClr val="739600"/>
                </a:solidFill>
                <a:latin typeface="ODSNQP+Calibri"/>
                <a:cs typeface="ODSNQP+Calibri"/>
              </a:rPr>
              <a:t> </a:t>
            </a:r>
            <a:r>
              <a:rPr sz="5729" spc="-29" dirty="0">
                <a:solidFill>
                  <a:srgbClr val="739600"/>
                </a:solidFill>
                <a:latin typeface="ODSNQP+Calibri"/>
                <a:cs typeface="ODSNQP+Calibri"/>
              </a:rPr>
              <a:t>rather</a:t>
            </a:r>
            <a:r>
              <a:rPr sz="5729" dirty="0">
                <a:solidFill>
                  <a:srgbClr val="739600"/>
                </a:solidFill>
                <a:latin typeface="ODSNQP+Calibri"/>
                <a:cs typeface="ODSNQP+Calibri"/>
              </a:rPr>
              <a:t> </a:t>
            </a:r>
            <a:r>
              <a:rPr sz="5729" spc="-82" dirty="0">
                <a:solidFill>
                  <a:srgbClr val="739600"/>
                </a:solidFill>
                <a:latin typeface="ODSNQP+Calibri"/>
                <a:cs typeface="ODSNQP+Calibri"/>
              </a:rPr>
              <a:t>take</a:t>
            </a:r>
          </a:p>
          <a:p>
            <a:pPr marL="0" marR="0">
              <a:lnSpc>
                <a:spcPts val="6999"/>
              </a:lnSpc>
              <a:spcBef>
                <a:spcPts val="605"/>
              </a:spcBef>
              <a:spcAft>
                <a:spcPts val="0"/>
              </a:spcAft>
            </a:pPr>
            <a:r>
              <a:rPr sz="5729" dirty="0">
                <a:solidFill>
                  <a:srgbClr val="739600"/>
                </a:solidFill>
                <a:latin typeface="ODSNQP+Calibri"/>
                <a:cs typeface="ODSNQP+Calibri"/>
              </a:rPr>
              <a:t>part or win?</a:t>
            </a:r>
          </a:p>
        </p:txBody>
      </p:sp>
      <p:sp>
        <p:nvSpPr>
          <p:cNvPr id="5" name="object 5"/>
          <p:cNvSpPr txBox="1"/>
          <p:nvPr/>
        </p:nvSpPr>
        <p:spPr>
          <a:xfrm>
            <a:off x="7596068" y="4917578"/>
            <a:ext cx="2276714"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spc="-208" dirty="0">
                <a:solidFill>
                  <a:srgbClr val="FFFFFF"/>
                </a:solidFill>
                <a:latin typeface="Cambria"/>
                <a:cs typeface="Cambria"/>
              </a:rPr>
              <a:t>40</a:t>
            </a:r>
          </a:p>
        </p:txBody>
      </p:sp>
    </p:spTree>
    <p:extLst>
      <p:ext uri="{BB962C8B-B14F-4D97-AF65-F5344CB8AC3E}">
        <p14:creationId xmlns:p14="http://schemas.microsoft.com/office/powerpoint/2010/main" val="140035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nvGraphicFramePr>
        <p:xfrm>
          <a:off x="171299" y="2657171"/>
          <a:ext cx="8801402" cy="4120839"/>
        </p:xfrm>
        <a:graphic>
          <a:graphicData uri="http://schemas.openxmlformats.org/drawingml/2006/table">
            <a:tbl>
              <a:tblPr firstRow="1" bandRow="1">
                <a:tableStyleId>{5C22544A-7EE6-4342-B048-85BDC9FD1C3A}</a:tableStyleId>
              </a:tblPr>
              <a:tblGrid>
                <a:gridCol w="1820313">
                  <a:extLst>
                    <a:ext uri="{9D8B030D-6E8A-4147-A177-3AD203B41FA5}">
                      <a16:colId xmlns:a16="http://schemas.microsoft.com/office/drawing/2014/main" val="888322370"/>
                    </a:ext>
                  </a:extLst>
                </a:gridCol>
                <a:gridCol w="6981089">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j-lt"/>
                        </a:rPr>
                        <a:t>Would you rather take part or win? (8)</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j-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785850">
                <a:tc>
                  <a:txBody>
                    <a:bodyPr/>
                    <a:lstStyle/>
                    <a:p>
                      <a:r>
                        <a:rPr lang="en-GB" sz="1900" b="1" dirty="0">
                          <a:solidFill>
                            <a:schemeClr val="tx2"/>
                          </a:solidFill>
                          <a:latin typeface="+mj-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Big Family of God - </a:t>
                      </a:r>
                      <a:r>
                        <a:rPr lang="en-GB" sz="1300" dirty="0">
                          <a:hlinkClick r:id="rId2"/>
                        </a:rPr>
                        <a:t>https://www.youtube.com/watch?v=y_ItE3wRuf8</a:t>
                      </a:r>
                      <a:r>
                        <a:rPr lang="en-GB" sz="1300" dirty="0"/>
                        <a:t> </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Consider what ‘fairness’ means.</a:t>
                      </a: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The parable of the workers in the vineyard. Matthew 20: 1-16</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1600806">
                <a:tc>
                  <a:txBody>
                    <a:bodyPr/>
                    <a:lstStyle/>
                    <a:p>
                      <a:r>
                        <a:rPr lang="en-GB" sz="1900" b="1" dirty="0">
                          <a:solidFill>
                            <a:schemeClr val="tx2"/>
                          </a:solidFill>
                          <a:latin typeface="+mj-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Share the ‘Everyday Question’ and consider several responses from children or adults</a:t>
                      </a:r>
                    </a:p>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Is life always fair? </a:t>
                      </a:r>
                      <a:r>
                        <a:rPr lang="en-GB" sz="1300" b="0" i="0" dirty="0">
                          <a:solidFill>
                            <a:schemeClr val="tx1"/>
                          </a:solidFill>
                          <a:effectLst/>
                          <a:latin typeface="+mn-lt"/>
                          <a:ea typeface="+mn-ea"/>
                          <a:cs typeface="+mn-cs"/>
                        </a:rPr>
                        <a:t>Was it really unfair that the first group got what they agreed to? How was it unfair to the last group? But how is that unfairness different? Who are the people who may consider themselves as ‘last’ in our world? </a:t>
                      </a:r>
                      <a:r>
                        <a:rPr lang="en-GB" sz="1300" b="0" i="0" dirty="0">
                          <a:solidFill>
                            <a:schemeClr val="dk1"/>
                          </a:solidFill>
                          <a:effectLst/>
                          <a:latin typeface="+mn-lt"/>
                          <a:ea typeface="+mn-ea"/>
                          <a:cs typeface="+mn-cs"/>
                        </a:rPr>
                        <a:t>Pray for those people who may consider that they are 'last' (perhaps because of unemployment, loneliness, illness or some other sadness/difficulty).</a:t>
                      </a:r>
                      <a:r>
                        <a:rPr lang="en-GB" sz="1300" i="0" dirty="0">
                          <a:effectLst/>
                          <a:latin typeface="+mn-lt"/>
                          <a:ea typeface="Times New Roman" panose="02020603050405020304" pitchFamily="18" charset="0"/>
                          <a:cs typeface="Times New Roman" panose="02020603050405020304" pitchFamily="18" charset="0"/>
                        </a:rPr>
                        <a:t> </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686383">
                <a:tc>
                  <a:txBody>
                    <a:bodyPr/>
                    <a:lstStyle/>
                    <a:p>
                      <a:r>
                        <a:rPr lang="en-GB" sz="1900" b="1" dirty="0">
                          <a:solidFill>
                            <a:schemeClr val="tx2"/>
                          </a:solidFill>
                          <a:latin typeface="+mj-lt"/>
                        </a:rPr>
                        <a:t>Sending</a:t>
                      </a:r>
                    </a:p>
                  </a:txBody>
                  <a:tcPr marL="174633" marR="174633" marT="87317" marB="87317">
                    <a:solidFill>
                      <a:schemeClr val="tx2">
                        <a:lumMod val="20000"/>
                        <a:lumOff val="80000"/>
                      </a:schemeClr>
                    </a:solidFill>
                  </a:tcPr>
                </a:tc>
                <a:tc>
                  <a:txBody>
                    <a:bodyPr/>
                    <a:lstStyle/>
                    <a:p>
                      <a:pPr fontAlgn="base"/>
                      <a:r>
                        <a:rPr lang="en-GB" sz="1300" i="0" dirty="0">
                          <a:effectLst/>
                          <a:latin typeface="+mn-lt"/>
                          <a:ea typeface="Times New Roman" panose="02020603050405020304" pitchFamily="18" charset="0"/>
                          <a:cs typeface="Times New Roman" panose="02020603050405020304" pitchFamily="18" charset="0"/>
                        </a:rPr>
                        <a:t>Bible Verse: ‘So the last will be first, and the first will be last.’ Matthew 20: 16</a:t>
                      </a:r>
                    </a:p>
                    <a:p>
                      <a:pPr fontAlgn="base"/>
                      <a:r>
                        <a:rPr lang="en-GB" sz="1300" i="0" dirty="0">
                          <a:effectLst/>
                          <a:latin typeface="+mn-lt"/>
                          <a:ea typeface="Times New Roman" panose="02020603050405020304" pitchFamily="18" charset="0"/>
                          <a:cs typeface="Times New Roman" panose="02020603050405020304" pitchFamily="18" charset="0"/>
                        </a:rPr>
                        <a:t>You may 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omic Sans MS" panose="030F0702030302020204" pitchFamily="66" charset="0"/>
                <a:ea typeface="Times New Roman" panose="02020603050405020304" pitchFamily="18" charset="0"/>
                <a:cs typeface="Times New Roman" panose="02020603050405020304" pitchFamily="18" charset="0"/>
              </a:rPr>
              <a:t>Collective Worship Planning Template</a:t>
            </a:r>
            <a:endParaRPr lang="en-GB" sz="1910" dirty="0">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352045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1" y="2666568"/>
            <a:ext cx="7906776" cy="1841851"/>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spc="-19" dirty="0">
                <a:solidFill>
                  <a:srgbClr val="00A7B9"/>
                </a:solidFill>
                <a:latin typeface="ODSNQP+Calibri"/>
                <a:cs typeface="ODSNQP+Calibri"/>
              </a:rPr>
              <a:t>What</a:t>
            </a:r>
            <a:r>
              <a:rPr sz="5729" spc="29" dirty="0">
                <a:solidFill>
                  <a:srgbClr val="00A7B9"/>
                </a:solidFill>
                <a:latin typeface="ODSNQP+Calibri"/>
                <a:cs typeface="ODSNQP+Calibri"/>
              </a:rPr>
              <a:t> </a:t>
            </a:r>
            <a:r>
              <a:rPr sz="5729" spc="-19" dirty="0">
                <a:solidFill>
                  <a:srgbClr val="00A7B9"/>
                </a:solidFill>
                <a:latin typeface="ODSNQP+Calibri"/>
                <a:cs typeface="ODSNQP+Calibri"/>
              </a:rPr>
              <a:t>would</a:t>
            </a:r>
            <a:r>
              <a:rPr sz="5729" dirty="0">
                <a:solidFill>
                  <a:srgbClr val="00A7B9"/>
                </a:solidFill>
                <a:latin typeface="ODSNQP+Calibri"/>
                <a:cs typeface="ODSNQP+Calibri"/>
              </a:rPr>
              <a:t> </a:t>
            </a:r>
            <a:r>
              <a:rPr sz="5729" spc="-34" dirty="0">
                <a:solidFill>
                  <a:srgbClr val="00A7B9"/>
                </a:solidFill>
                <a:latin typeface="ODSNQP+Calibri"/>
                <a:cs typeface="ODSNQP+Calibri"/>
              </a:rPr>
              <a:t>you</a:t>
            </a:r>
            <a:r>
              <a:rPr sz="5729" spc="32" dirty="0">
                <a:solidFill>
                  <a:srgbClr val="00A7B9"/>
                </a:solidFill>
                <a:latin typeface="ODSNQP+Calibri"/>
                <a:cs typeface="ODSNQP+Calibri"/>
              </a:rPr>
              <a:t> </a:t>
            </a:r>
            <a:r>
              <a:rPr sz="5729" spc="-53" dirty="0">
                <a:solidFill>
                  <a:srgbClr val="00A7B9"/>
                </a:solidFill>
                <a:latin typeface="ODSNQP+Calibri"/>
                <a:cs typeface="ODSNQP+Calibri"/>
              </a:rPr>
              <a:t>like</a:t>
            </a:r>
            <a:r>
              <a:rPr sz="5729" spc="53" dirty="0">
                <a:solidFill>
                  <a:srgbClr val="00A7B9"/>
                </a:solidFill>
                <a:latin typeface="ODSNQP+Calibri"/>
                <a:cs typeface="ODSNQP+Calibri"/>
              </a:rPr>
              <a:t> </a:t>
            </a:r>
            <a:r>
              <a:rPr sz="5729" spc="-38" dirty="0">
                <a:solidFill>
                  <a:srgbClr val="00A7B9"/>
                </a:solidFill>
                <a:latin typeface="ODSNQP+Calibri"/>
                <a:cs typeface="ODSNQP+Calibri"/>
              </a:rPr>
              <a:t>to</a:t>
            </a:r>
          </a:p>
          <a:p>
            <a:pPr marL="0" marR="0">
              <a:lnSpc>
                <a:spcPts val="6999"/>
              </a:lnSpc>
              <a:spcBef>
                <a:spcPts val="605"/>
              </a:spcBef>
              <a:spcAft>
                <a:spcPts val="0"/>
              </a:spcAft>
            </a:pPr>
            <a:r>
              <a:rPr sz="5729" dirty="0">
                <a:solidFill>
                  <a:srgbClr val="00A7B9"/>
                </a:solidFill>
                <a:latin typeface="ODSNQP+Calibri"/>
                <a:cs typeface="ODSNQP+Calibri"/>
              </a:rPr>
              <a:t>be remembered </a:t>
            </a:r>
            <a:r>
              <a:rPr sz="5729" spc="-27" dirty="0">
                <a:solidFill>
                  <a:srgbClr val="00A7B9"/>
                </a:solidFill>
                <a:latin typeface="ODSNQP+Calibri"/>
                <a:cs typeface="ODSNQP+Calibri"/>
              </a:rPr>
              <a:t>for?</a:t>
            </a:r>
          </a:p>
        </p:txBody>
      </p:sp>
      <p:sp>
        <p:nvSpPr>
          <p:cNvPr id="5" name="object 5"/>
          <p:cNvSpPr txBox="1"/>
          <p:nvPr/>
        </p:nvSpPr>
        <p:spPr>
          <a:xfrm>
            <a:off x="7834732" y="4917578"/>
            <a:ext cx="1793232"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dirty="0">
                <a:solidFill>
                  <a:srgbClr val="FFFFFF"/>
                </a:solidFill>
                <a:latin typeface="Cambria"/>
                <a:cs typeface="Cambria"/>
              </a:rPr>
              <a:t>1</a:t>
            </a:r>
          </a:p>
        </p:txBody>
      </p:sp>
    </p:spTree>
    <p:extLst>
      <p:ext uri="{BB962C8B-B14F-4D97-AF65-F5344CB8AC3E}">
        <p14:creationId xmlns:p14="http://schemas.microsoft.com/office/powerpoint/2010/main" val="27441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2218355163"/>
              </p:ext>
            </p:extLst>
          </p:nvPr>
        </p:nvGraphicFramePr>
        <p:xfrm>
          <a:off x="308821" y="2373579"/>
          <a:ext cx="8526358" cy="4016567"/>
        </p:xfrm>
        <a:graphic>
          <a:graphicData uri="http://schemas.openxmlformats.org/drawingml/2006/table">
            <a:tbl>
              <a:tblPr firstRow="1" bandRow="1">
                <a:tableStyleId>{5C22544A-7EE6-4342-B048-85BDC9FD1C3A}</a:tableStyleId>
              </a:tblPr>
              <a:tblGrid>
                <a:gridCol w="1651945">
                  <a:extLst>
                    <a:ext uri="{9D8B030D-6E8A-4147-A177-3AD203B41FA5}">
                      <a16:colId xmlns:a16="http://schemas.microsoft.com/office/drawing/2014/main" val="888322370"/>
                    </a:ext>
                  </a:extLst>
                </a:gridCol>
                <a:gridCol w="6874413">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What would you like to be remembered for? (1)</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785850">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https://www.youtube.com/watch?v=O72j8Cc1XG8</a:t>
                      </a:r>
                      <a:r>
                        <a:rPr lang="en-GB" sz="1300" dirty="0">
                          <a:effectLst/>
                          <a:latin typeface="+mn-lt"/>
                          <a:ea typeface="Times New Roman" panose="02020603050405020304" pitchFamily="18" charset="0"/>
                          <a:cs typeface="Times New Roman" panose="02020603050405020304" pitchFamily="18" charset="0"/>
                        </a:rPr>
                        <a:t> or something about being special or unique. </a:t>
                      </a:r>
                      <a:r>
                        <a:rPr lang="en-GB" sz="1300" dirty="0">
                          <a:effectLst/>
                          <a:latin typeface="+mn-lt"/>
                          <a:ea typeface="Times New Roman" panose="02020603050405020304" pitchFamily="18" charset="0"/>
                          <a:cs typeface="Times New Roman" panose="02020603050405020304" pitchFamily="18" charset="0"/>
                          <a:hlinkClick r:id="rId3"/>
                        </a:rPr>
                        <a:t>https://www.youtube.com/watch?v=QCN893hzueQ</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A Happy Day – Easter, pg. 108 The Lion Storyteller Bible</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1193328">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Ask children what their thinking was about the story. What questions did it make them think about. How did Jesus want to be remembered. Ask the everyday question. Younger children could be asked – what do other people think about you. Ask for two or three children to pray about ‘our thinking’.</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989589">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Bible verse – Jesus said ‘I have come that they may have life’ John 10:10 Challenge – find out what others like most about you? If you’re brave ask your family what things you could change to be an even better person.</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Share some liturgy or blow the candle out and perhaps share some music.</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4"/>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5"/>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6"/>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308822" y="1903344"/>
            <a:ext cx="8526356" cy="503856"/>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t>
            </a:r>
            <a:r>
              <a:rPr lang="en-GB" sz="1337" u="sng" dirty="0">
                <a:hlinkClick r:id="rId6"/>
              </a:rPr>
              <a:t>https://www.bathandwells.org.uk/ministry-for-mission/discipleship/everyday-faith/everyday-questions/</a:t>
            </a:r>
            <a:endParaRPr lang="en-GB" sz="1337" dirty="0"/>
          </a:p>
        </p:txBody>
      </p:sp>
    </p:spTree>
    <p:extLst>
      <p:ext uri="{BB962C8B-B14F-4D97-AF65-F5344CB8AC3E}">
        <p14:creationId xmlns:p14="http://schemas.microsoft.com/office/powerpoint/2010/main" val="44336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2" y="2176555"/>
            <a:ext cx="8098688" cy="1841851"/>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002776"/>
                </a:solidFill>
                <a:latin typeface="ODSNQP+Calibri"/>
                <a:cs typeface="ODSNQP+Calibri"/>
              </a:rPr>
              <a:t>Will </a:t>
            </a:r>
            <a:r>
              <a:rPr sz="5729" spc="-29" dirty="0">
                <a:solidFill>
                  <a:srgbClr val="002776"/>
                </a:solidFill>
                <a:latin typeface="ODSNQP+Calibri"/>
                <a:cs typeface="ODSNQP+Calibri"/>
              </a:rPr>
              <a:t>we</a:t>
            </a:r>
            <a:r>
              <a:rPr sz="5729" spc="34" dirty="0">
                <a:solidFill>
                  <a:srgbClr val="002776"/>
                </a:solidFill>
                <a:latin typeface="ODSNQP+Calibri"/>
                <a:cs typeface="ODSNQP+Calibri"/>
              </a:rPr>
              <a:t> </a:t>
            </a:r>
            <a:r>
              <a:rPr sz="5729" spc="-23" dirty="0">
                <a:solidFill>
                  <a:srgbClr val="002776"/>
                </a:solidFill>
                <a:latin typeface="ODSNQP+Calibri"/>
                <a:cs typeface="ODSNQP+Calibri"/>
              </a:rPr>
              <a:t>ever</a:t>
            </a:r>
            <a:r>
              <a:rPr sz="5729" dirty="0">
                <a:solidFill>
                  <a:srgbClr val="002776"/>
                </a:solidFill>
                <a:latin typeface="ODSNQP+Calibri"/>
                <a:cs typeface="ODSNQP+Calibri"/>
              </a:rPr>
              <a:t> see </a:t>
            </a:r>
            <a:r>
              <a:rPr sz="5729" spc="-19" dirty="0">
                <a:solidFill>
                  <a:srgbClr val="002776"/>
                </a:solidFill>
                <a:latin typeface="ODSNQP+Calibri"/>
                <a:cs typeface="ODSNQP+Calibri"/>
              </a:rPr>
              <a:t>an</a:t>
            </a:r>
            <a:r>
              <a:rPr sz="5729" spc="19" dirty="0">
                <a:solidFill>
                  <a:srgbClr val="002776"/>
                </a:solidFill>
                <a:latin typeface="ODSNQP+Calibri"/>
                <a:cs typeface="ODSNQP+Calibri"/>
              </a:rPr>
              <a:t> </a:t>
            </a:r>
            <a:r>
              <a:rPr sz="5729" dirty="0">
                <a:solidFill>
                  <a:srgbClr val="002776"/>
                </a:solidFill>
                <a:latin typeface="ODSNQP+Calibri"/>
                <a:cs typeface="ODSNQP+Calibri"/>
              </a:rPr>
              <a:t>end</a:t>
            </a:r>
          </a:p>
          <a:p>
            <a:pPr marL="0" marR="0">
              <a:lnSpc>
                <a:spcPts val="6999"/>
              </a:lnSpc>
              <a:spcBef>
                <a:spcPts val="607"/>
              </a:spcBef>
              <a:spcAft>
                <a:spcPts val="0"/>
              </a:spcAft>
            </a:pPr>
            <a:r>
              <a:rPr sz="5729" spc="-38" dirty="0">
                <a:solidFill>
                  <a:srgbClr val="002776"/>
                </a:solidFill>
                <a:latin typeface="ODSNQP+Calibri"/>
                <a:cs typeface="ODSNQP+Calibri"/>
              </a:rPr>
              <a:t>to</a:t>
            </a:r>
            <a:r>
              <a:rPr sz="5729" spc="38" dirty="0">
                <a:solidFill>
                  <a:srgbClr val="002776"/>
                </a:solidFill>
                <a:latin typeface="ODSNQP+Calibri"/>
                <a:cs typeface="ODSNQP+Calibri"/>
              </a:rPr>
              <a:t> </a:t>
            </a:r>
            <a:r>
              <a:rPr sz="5729" spc="-63" dirty="0">
                <a:solidFill>
                  <a:srgbClr val="002776"/>
                </a:solidFill>
                <a:latin typeface="ODSNQP+Calibri"/>
                <a:cs typeface="ODSNQP+Calibri"/>
              </a:rPr>
              <a:t>poverty,</a:t>
            </a:r>
            <a:r>
              <a:rPr sz="5729" spc="65" dirty="0">
                <a:solidFill>
                  <a:srgbClr val="002776"/>
                </a:solidFill>
                <a:latin typeface="ODSNQP+Calibri"/>
                <a:cs typeface="ODSNQP+Calibri"/>
              </a:rPr>
              <a:t> </a:t>
            </a:r>
            <a:r>
              <a:rPr sz="5729" dirty="0">
                <a:solidFill>
                  <a:srgbClr val="002776"/>
                </a:solidFill>
                <a:latin typeface="ODSNQP+Calibri"/>
                <a:cs typeface="ODSNQP+Calibri"/>
              </a:rPr>
              <a:t>and if</a:t>
            </a:r>
            <a:r>
              <a:rPr sz="5729" spc="-27" dirty="0">
                <a:solidFill>
                  <a:srgbClr val="002776"/>
                </a:solidFill>
                <a:latin typeface="ODSNQP+Calibri"/>
                <a:cs typeface="ODSNQP+Calibri"/>
              </a:rPr>
              <a:t> </a:t>
            </a:r>
            <a:r>
              <a:rPr sz="5729" dirty="0">
                <a:solidFill>
                  <a:srgbClr val="002776"/>
                </a:solidFill>
                <a:latin typeface="ODSNQP+Calibri"/>
                <a:cs typeface="ODSNQP+Calibri"/>
              </a:rPr>
              <a:t>so</a:t>
            </a:r>
          </a:p>
        </p:txBody>
      </p:sp>
      <p:sp>
        <p:nvSpPr>
          <p:cNvPr id="5" name="object 5"/>
          <p:cNvSpPr txBox="1"/>
          <p:nvPr/>
        </p:nvSpPr>
        <p:spPr>
          <a:xfrm>
            <a:off x="1307420" y="4131209"/>
            <a:ext cx="2714790" cy="867225"/>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4"/>
              </a:lnSpc>
              <a:spcBef>
                <a:spcPts val="0"/>
              </a:spcBef>
              <a:spcAft>
                <a:spcPts val="0"/>
              </a:spcAft>
            </a:pPr>
            <a:r>
              <a:rPr sz="5729" dirty="0">
                <a:solidFill>
                  <a:srgbClr val="002776"/>
                </a:solidFill>
                <a:latin typeface="ODSNQP+Calibri"/>
                <a:cs typeface="ODSNQP+Calibri"/>
              </a:rPr>
              <a:t>how?</a:t>
            </a:r>
          </a:p>
        </p:txBody>
      </p:sp>
      <p:sp>
        <p:nvSpPr>
          <p:cNvPr id="6" name="object 6"/>
          <p:cNvSpPr txBox="1"/>
          <p:nvPr/>
        </p:nvSpPr>
        <p:spPr>
          <a:xfrm>
            <a:off x="7834732" y="4917578"/>
            <a:ext cx="1793232" cy="1038746"/>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8059"/>
              </a:lnSpc>
              <a:spcBef>
                <a:spcPts val="0"/>
              </a:spcBef>
              <a:spcAft>
                <a:spcPts val="0"/>
              </a:spcAft>
            </a:pPr>
            <a:r>
              <a:rPr sz="6875" dirty="0">
                <a:solidFill>
                  <a:srgbClr val="FFFFFF"/>
                </a:solidFill>
                <a:latin typeface="Cambria"/>
                <a:cs typeface="Cambria"/>
              </a:rPr>
              <a:t>3</a:t>
            </a:r>
          </a:p>
        </p:txBody>
      </p:sp>
    </p:spTree>
    <p:extLst>
      <p:ext uri="{BB962C8B-B14F-4D97-AF65-F5344CB8AC3E}">
        <p14:creationId xmlns:p14="http://schemas.microsoft.com/office/powerpoint/2010/main" val="253227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40C9589F-EEF7-42C3-8F93-657A5D4DCAC7}"/>
              </a:ext>
            </a:extLst>
          </p:cNvPr>
          <p:cNvGraphicFramePr>
            <a:graphicFrameLocks noGrp="1"/>
          </p:cNvGraphicFramePr>
          <p:nvPr>
            <p:extLst>
              <p:ext uri="{D42A27DB-BD31-4B8C-83A1-F6EECF244321}">
                <p14:modId xmlns:p14="http://schemas.microsoft.com/office/powerpoint/2010/main" val="1353394546"/>
              </p:ext>
            </p:extLst>
          </p:nvPr>
        </p:nvGraphicFramePr>
        <p:xfrm>
          <a:off x="556025" y="2657171"/>
          <a:ext cx="8113792" cy="3609089"/>
        </p:xfrm>
        <a:graphic>
          <a:graphicData uri="http://schemas.openxmlformats.org/drawingml/2006/table">
            <a:tbl>
              <a:tblPr firstRow="1" bandRow="1">
                <a:tableStyleId>{5C22544A-7EE6-4342-B048-85BDC9FD1C3A}</a:tableStyleId>
              </a:tblPr>
              <a:tblGrid>
                <a:gridCol w="1678102">
                  <a:extLst>
                    <a:ext uri="{9D8B030D-6E8A-4147-A177-3AD203B41FA5}">
                      <a16:colId xmlns:a16="http://schemas.microsoft.com/office/drawing/2014/main" val="888322370"/>
                    </a:ext>
                  </a:extLst>
                </a:gridCol>
                <a:gridCol w="6435690">
                  <a:extLst>
                    <a:ext uri="{9D8B030D-6E8A-4147-A177-3AD203B41FA5}">
                      <a16:colId xmlns:a16="http://schemas.microsoft.com/office/drawing/2014/main" val="4272284534"/>
                    </a:ext>
                  </a:extLst>
                </a:gridCol>
              </a:tblGrid>
              <a:tr h="465689">
                <a:tc gridSpan="2">
                  <a:txBody>
                    <a:bodyPr/>
                    <a:lstStyle/>
                    <a:p>
                      <a:r>
                        <a:rPr lang="en-GB" sz="1900" b="1" dirty="0">
                          <a:solidFill>
                            <a:schemeClr val="tx2"/>
                          </a:solidFill>
                          <a:latin typeface="+mn-lt"/>
                        </a:rPr>
                        <a:t>Will we ever see an end </a:t>
                      </a:r>
                      <a:r>
                        <a:rPr lang="en-GB" sz="1900" b="1">
                          <a:solidFill>
                            <a:schemeClr val="tx2"/>
                          </a:solidFill>
                          <a:latin typeface="+mn-lt"/>
                        </a:rPr>
                        <a:t>to poverty and if so how? </a:t>
                      </a:r>
                      <a:r>
                        <a:rPr lang="en-GB" sz="1900" b="1" dirty="0">
                          <a:solidFill>
                            <a:schemeClr val="tx2"/>
                          </a:solidFill>
                          <a:latin typeface="+mn-lt"/>
                        </a:rPr>
                        <a:t>(3)</a:t>
                      </a:r>
                    </a:p>
                  </a:txBody>
                  <a:tcPr marL="174633" marR="174633" marT="87317" marB="87317">
                    <a:solidFill>
                      <a:schemeClr val="tx2">
                        <a:lumMod val="20000"/>
                        <a:lumOff val="80000"/>
                      </a:schemeClr>
                    </a:solidFill>
                  </a:tcPr>
                </a:tc>
                <a:tc hMerge="1">
                  <a:txBody>
                    <a:bodyPr/>
                    <a:lstStyle/>
                    <a:p>
                      <a:endParaRPr lang="en-GB" sz="1000" b="1" dirty="0">
                        <a:solidFill>
                          <a:schemeClr val="tx2"/>
                        </a:solidFill>
                        <a:latin typeface="+mj-lt"/>
                      </a:endParaRPr>
                    </a:p>
                  </a:txBody>
                  <a:tcPr>
                    <a:solidFill>
                      <a:schemeClr val="tx2">
                        <a:lumMod val="20000"/>
                        <a:lumOff val="80000"/>
                      </a:schemeClr>
                    </a:solidFill>
                  </a:tcPr>
                </a:tc>
                <a:extLst>
                  <a:ext uri="{0D108BD9-81ED-4DB2-BD59-A6C34878D82A}">
                    <a16:rowId xmlns:a16="http://schemas.microsoft.com/office/drawing/2014/main" val="1916301637"/>
                  </a:ext>
                </a:extLst>
              </a:tr>
              <a:tr h="582111">
                <a:tc>
                  <a:txBody>
                    <a:bodyPr/>
                    <a:lstStyle/>
                    <a:p>
                      <a:r>
                        <a:rPr lang="en-GB" sz="1900" b="1" dirty="0">
                          <a:solidFill>
                            <a:schemeClr val="tx2"/>
                          </a:solidFill>
                          <a:latin typeface="+mn-lt"/>
                        </a:rPr>
                        <a:t>Gathering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You may choose to light a candle, use liturgy, play some music or have something visual for children and adults to see.</a:t>
                      </a:r>
                    </a:p>
                  </a:txBody>
                  <a:tcPr marL="174633" marR="174633" marT="87317" marB="87317">
                    <a:solidFill>
                      <a:schemeClr val="tx2">
                        <a:lumMod val="20000"/>
                        <a:lumOff val="80000"/>
                      </a:schemeClr>
                    </a:solidFill>
                  </a:tcPr>
                </a:tc>
                <a:extLst>
                  <a:ext uri="{0D108BD9-81ED-4DB2-BD59-A6C34878D82A}">
                    <a16:rowId xmlns:a16="http://schemas.microsoft.com/office/drawing/2014/main" val="3131129209"/>
                  </a:ext>
                </a:extLst>
              </a:tr>
              <a:tr h="1193328">
                <a:tc>
                  <a:txBody>
                    <a:bodyPr/>
                    <a:lstStyle/>
                    <a:p>
                      <a:r>
                        <a:rPr lang="en-GB" sz="1900" b="1" dirty="0">
                          <a:solidFill>
                            <a:schemeClr val="tx2"/>
                          </a:solidFill>
                          <a:latin typeface="+mn-lt"/>
                        </a:rPr>
                        <a:t>Engaging</a:t>
                      </a:r>
                    </a:p>
                  </a:txBody>
                  <a:tcPr marL="174633" marR="174633" marT="87317" marB="87317">
                    <a:solidFill>
                      <a:schemeClr val="tx2">
                        <a:lumMod val="20000"/>
                        <a:lumOff val="80000"/>
                      </a:schemeClr>
                    </a:solidFill>
                  </a:tcPr>
                </a:tc>
                <a:tc>
                  <a:txBody>
                    <a:bodyPr/>
                    <a:lstStyle/>
                    <a:p>
                      <a:pPr>
                        <a:spcAft>
                          <a:spcPts val="0"/>
                        </a:spcAft>
                      </a:pPr>
                      <a:r>
                        <a:rPr lang="en-GB" sz="1300" dirty="0">
                          <a:effectLst/>
                          <a:latin typeface="+mn-lt"/>
                          <a:ea typeface="Times New Roman" panose="02020603050405020304" pitchFamily="18" charset="0"/>
                          <a:cs typeface="Times New Roman" panose="02020603050405020304" pitchFamily="18" charset="0"/>
                        </a:rPr>
                        <a:t>Song: </a:t>
                      </a:r>
                      <a:r>
                        <a:rPr lang="en-GB" sz="1300" dirty="0">
                          <a:effectLst/>
                          <a:latin typeface="+mn-lt"/>
                          <a:ea typeface="Times New Roman" panose="02020603050405020304" pitchFamily="18" charset="0"/>
                          <a:cs typeface="Times New Roman" panose="02020603050405020304" pitchFamily="18" charset="0"/>
                          <a:hlinkClick r:id="rId2"/>
                        </a:rPr>
                        <a:t>https://www.worshipworkshop.org.uk/songs-and-hymns/hymns/when-i-needed-a-neighbour/</a:t>
                      </a:r>
                      <a:endParaRPr lang="en-GB" sz="1300" dirty="0">
                        <a:effectLst/>
                        <a:latin typeface="+mn-lt"/>
                        <a:ea typeface="Times New Roman" panose="02020603050405020304" pitchFamily="18" charset="0"/>
                        <a:cs typeface="Times New Roman" panose="02020603050405020304" pitchFamily="18" charset="0"/>
                      </a:endParaRPr>
                    </a:p>
                    <a:p>
                      <a:pPr>
                        <a:spcAft>
                          <a:spcPts val="0"/>
                        </a:spcAft>
                      </a:pPr>
                      <a:r>
                        <a:rPr lang="en-GB" sz="1300" dirty="0">
                          <a:effectLst/>
                          <a:latin typeface="+mn-lt"/>
                          <a:ea typeface="Times New Roman" panose="02020603050405020304" pitchFamily="18" charset="0"/>
                          <a:cs typeface="Times New Roman" panose="02020603050405020304" pitchFamily="18" charset="0"/>
                        </a:rPr>
                        <a:t>Bible Story: The Marvellous Picnic, pg. 78, The Lion Storyteller Bible. What does the story tell us? Share the ‘Everyday Question’ on the slide, using the pack of cards, or in another way. Invite discussion.</a:t>
                      </a:r>
                    </a:p>
                  </a:txBody>
                  <a:tcPr marL="174633" marR="174633" marT="87317" marB="87317">
                    <a:solidFill>
                      <a:schemeClr val="tx2">
                        <a:lumMod val="20000"/>
                        <a:lumOff val="80000"/>
                      </a:schemeClr>
                    </a:solidFill>
                  </a:tcPr>
                </a:tc>
                <a:extLst>
                  <a:ext uri="{0D108BD9-81ED-4DB2-BD59-A6C34878D82A}">
                    <a16:rowId xmlns:a16="http://schemas.microsoft.com/office/drawing/2014/main" val="553284852"/>
                  </a:ext>
                </a:extLst>
              </a:tr>
              <a:tr h="582111">
                <a:tc>
                  <a:txBody>
                    <a:bodyPr/>
                    <a:lstStyle/>
                    <a:p>
                      <a:r>
                        <a:rPr lang="en-GB" sz="1900" b="1" dirty="0">
                          <a:solidFill>
                            <a:schemeClr val="tx2"/>
                          </a:solidFill>
                          <a:latin typeface="+mn-lt"/>
                        </a:rPr>
                        <a:t>Responding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effectLst/>
                          <a:latin typeface="+mn-lt"/>
                          <a:ea typeface="Times New Roman" panose="02020603050405020304" pitchFamily="18" charset="0"/>
                          <a:cs typeface="Times New Roman" panose="02020603050405020304" pitchFamily="18" charset="0"/>
                        </a:rPr>
                        <a:t>Prayer and reflection activity: Using pennies – ask children to come up and put a penny in the bowl and pray a penny prayer for those in need.</a:t>
                      </a:r>
                    </a:p>
                  </a:txBody>
                  <a:tcPr marL="174633" marR="174633" marT="87317" marB="87317">
                    <a:solidFill>
                      <a:schemeClr val="tx2">
                        <a:lumMod val="20000"/>
                        <a:lumOff val="80000"/>
                      </a:schemeClr>
                    </a:solidFill>
                  </a:tcPr>
                </a:tc>
                <a:extLst>
                  <a:ext uri="{0D108BD9-81ED-4DB2-BD59-A6C34878D82A}">
                    <a16:rowId xmlns:a16="http://schemas.microsoft.com/office/drawing/2014/main" val="3555842791"/>
                  </a:ext>
                </a:extLst>
              </a:tr>
              <a:tr h="785850">
                <a:tc>
                  <a:txBody>
                    <a:bodyPr/>
                    <a:lstStyle/>
                    <a:p>
                      <a:r>
                        <a:rPr lang="en-GB" sz="1900" b="1" dirty="0">
                          <a:solidFill>
                            <a:schemeClr val="tx2"/>
                          </a:solidFill>
                          <a:latin typeface="+mn-lt"/>
                        </a:rPr>
                        <a:t>Sending</a:t>
                      </a:r>
                    </a:p>
                  </a:txBody>
                  <a:tcPr marL="174633" marR="174633" marT="87317" marB="87317">
                    <a:solidFill>
                      <a:schemeClr val="tx2">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A verse to think about - Matthew 25, v.35 ‘For I was hungry and you gave me something to eat, I was thirsty and you gave me something to drink ……’</a:t>
                      </a:r>
                    </a:p>
                    <a:p>
                      <a:pPr marL="0" marR="0" lvl="0" indent="0" defTabSz="914400" eaLnBrk="1" fontAlgn="auto" latinLnBrk="0" hangingPunct="1">
                        <a:lnSpc>
                          <a:spcPct val="100000"/>
                        </a:lnSpc>
                        <a:spcBef>
                          <a:spcPts val="0"/>
                        </a:spcBef>
                        <a:spcAft>
                          <a:spcPts val="0"/>
                        </a:spcAft>
                        <a:buClrTx/>
                        <a:buSzTx/>
                        <a:buFontTx/>
                        <a:buNone/>
                        <a:tabLst/>
                        <a:defRPr/>
                      </a:pPr>
                      <a:r>
                        <a:rPr lang="en-GB" sz="1300" i="0" dirty="0">
                          <a:effectLst/>
                          <a:latin typeface="+mn-lt"/>
                          <a:ea typeface="Times New Roman" panose="02020603050405020304" pitchFamily="18" charset="0"/>
                          <a:cs typeface="Times New Roman" panose="02020603050405020304" pitchFamily="18" charset="0"/>
                        </a:rPr>
                        <a:t>You may share some liturgy or music and blow the candle out.</a:t>
                      </a:r>
                    </a:p>
                  </a:txBody>
                  <a:tcPr marL="174633" marR="174633" marT="87317" marB="87317">
                    <a:solidFill>
                      <a:schemeClr val="tx2">
                        <a:lumMod val="20000"/>
                        <a:lumOff val="80000"/>
                      </a:schemeClr>
                    </a:solidFill>
                  </a:tcPr>
                </a:tc>
                <a:extLst>
                  <a:ext uri="{0D108BD9-81ED-4DB2-BD59-A6C34878D82A}">
                    <a16:rowId xmlns:a16="http://schemas.microsoft.com/office/drawing/2014/main" val="2198105261"/>
                  </a:ext>
                </a:extLst>
              </a:tr>
            </a:tbl>
          </a:graphicData>
        </a:graphic>
      </p:graphicFrame>
      <p:pic>
        <p:nvPicPr>
          <p:cNvPr id="10" name="Picture 9">
            <a:extLst>
              <a:ext uri="{FF2B5EF4-FFF2-40B4-BE49-F238E27FC236}">
                <a16:creationId xmlns:a16="http://schemas.microsoft.com/office/drawing/2014/main" id="{7EF78E2B-2EE7-451F-A56B-D779D19F68FF}"/>
              </a:ext>
            </a:extLst>
          </p:cNvPr>
          <p:cNvPicPr>
            <a:picLocks noChangeAspect="1"/>
          </p:cNvPicPr>
          <p:nvPr/>
        </p:nvPicPr>
        <p:blipFill>
          <a:blip r:embed="rId3"/>
          <a:stretch>
            <a:fillRect/>
          </a:stretch>
        </p:blipFill>
        <p:spPr>
          <a:xfrm>
            <a:off x="515104" y="678562"/>
            <a:ext cx="4272029" cy="825131"/>
          </a:xfrm>
          <a:prstGeom prst="rect">
            <a:avLst/>
          </a:prstGeom>
        </p:spPr>
      </p:pic>
      <p:sp>
        <p:nvSpPr>
          <p:cNvPr id="11" name="Rectangle 10">
            <a:extLst>
              <a:ext uri="{FF2B5EF4-FFF2-40B4-BE49-F238E27FC236}">
                <a16:creationId xmlns:a16="http://schemas.microsoft.com/office/drawing/2014/main" id="{EFFB29D3-9F34-4A1B-897B-36D5107EE687}"/>
              </a:ext>
            </a:extLst>
          </p:cNvPr>
          <p:cNvSpPr/>
          <p:nvPr/>
        </p:nvSpPr>
        <p:spPr>
          <a:xfrm>
            <a:off x="515105" y="1503694"/>
            <a:ext cx="8113791" cy="386260"/>
          </a:xfrm>
          <a:prstGeom prst="rect">
            <a:avLst/>
          </a:prstGeom>
        </p:spPr>
        <p:txBody>
          <a:bodyPr wrap="square">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algn="ctr">
              <a:spcAft>
                <a:spcPts val="0"/>
              </a:spcAft>
            </a:pPr>
            <a:r>
              <a:rPr lang="en-GB" sz="1910" b="1" dirty="0">
                <a:latin typeface="Calibri" panose="020F0502020204030204" pitchFamily="34" charset="0"/>
                <a:ea typeface="Times New Roman" panose="02020603050405020304" pitchFamily="18" charset="0"/>
                <a:cs typeface="Calibri" panose="020F0502020204030204" pitchFamily="34" charset="0"/>
              </a:rPr>
              <a:t>Collective Worship Planning for Everyday Questions</a:t>
            </a:r>
            <a:endParaRPr lang="en-GB" sz="191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17B5BEC4-7CD3-4DCF-9394-546869F7F773}"/>
              </a:ext>
            </a:extLst>
          </p:cNvPr>
          <p:cNvPicPr>
            <a:picLocks noChangeAspect="1"/>
          </p:cNvPicPr>
          <p:nvPr/>
        </p:nvPicPr>
        <p:blipFill>
          <a:blip r:embed="rId4"/>
          <a:stretch>
            <a:fillRect/>
          </a:stretch>
        </p:blipFill>
        <p:spPr>
          <a:xfrm>
            <a:off x="6359785" y="568911"/>
            <a:ext cx="2269108" cy="950150"/>
          </a:xfrm>
          <a:prstGeom prst="rect">
            <a:avLst/>
          </a:prstGeom>
        </p:spPr>
      </p:pic>
      <p:graphicFrame>
        <p:nvGraphicFramePr>
          <p:cNvPr id="15" name="Table 14">
            <a:extLst>
              <a:ext uri="{FF2B5EF4-FFF2-40B4-BE49-F238E27FC236}">
                <a16:creationId xmlns:a16="http://schemas.microsoft.com/office/drawing/2014/main" id="{49205ACE-3A67-41EF-9405-A81EF989C936}"/>
              </a:ext>
            </a:extLst>
          </p:cNvPr>
          <p:cNvGraphicFramePr>
            <a:graphicFrameLocks noGrp="1"/>
          </p:cNvGraphicFramePr>
          <p:nvPr/>
        </p:nvGraphicFramePr>
        <p:xfrm>
          <a:off x="721577" y="11585230"/>
          <a:ext cx="12982297" cy="1036219"/>
        </p:xfrm>
        <a:graphic>
          <a:graphicData uri="http://schemas.openxmlformats.org/drawingml/2006/table">
            <a:tbl>
              <a:tblPr firstRow="1" firstCol="1" bandRow="1">
                <a:tableStyleId>{5C22544A-7EE6-4342-B048-85BDC9FD1C3A}</a:tableStyleId>
              </a:tblPr>
              <a:tblGrid>
                <a:gridCol w="12982297">
                  <a:extLst>
                    <a:ext uri="{9D8B030D-6E8A-4147-A177-3AD203B41FA5}">
                      <a16:colId xmlns:a16="http://schemas.microsoft.com/office/drawing/2014/main" val="2076141523"/>
                    </a:ext>
                  </a:extLst>
                </a:gridCol>
              </a:tblGrid>
              <a:tr h="512319">
                <a:tc>
                  <a:txBody>
                    <a:bodyPr/>
                    <a:lstStyle/>
                    <a:p>
                      <a:pPr algn="l">
                        <a:spcAft>
                          <a:spcPts val="0"/>
                        </a:spcAft>
                      </a:pPr>
                      <a:r>
                        <a:rPr lang="en-GB" sz="1700" dirty="0">
                          <a:effectLst/>
                        </a:rPr>
                        <a:t>These Collective Worship plans are developed from the ‘Everyday Questions’ pack which was created as a Lent resource and can be found at </a:t>
                      </a:r>
                      <a:r>
                        <a:rPr lang="en-GB" sz="1500" u="sng" dirty="0">
                          <a:effectLst/>
                          <a:hlinkClick r:id="rId5"/>
                        </a:rPr>
                        <a:t>https://www.bathandwells.org.uk/ministry-for-mission/discipleship/everyday-faith/everyday-questions/</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3353526370"/>
                  </a:ext>
                </a:extLst>
              </a:tr>
              <a:tr h="523900">
                <a:tc>
                  <a:txBody>
                    <a:bodyPr/>
                    <a:lstStyle/>
                    <a:p>
                      <a:pPr algn="l">
                        <a:spcAft>
                          <a:spcPts val="0"/>
                        </a:spcAft>
                      </a:pPr>
                      <a:r>
                        <a:rPr lang="en-GB" sz="1700" dirty="0">
                          <a:effectLst/>
                        </a:rPr>
                        <a:t>Everyday Question:</a:t>
                      </a:r>
                      <a:endParaRPr lang="en-GB" sz="1500" dirty="0">
                        <a:effectLst/>
                      </a:endParaRPr>
                    </a:p>
                    <a:p>
                      <a:pPr algn="l">
                        <a:spcAft>
                          <a:spcPts val="0"/>
                        </a:spcAft>
                      </a:pPr>
                      <a:r>
                        <a:rPr lang="en-GB" sz="1700" dirty="0">
                          <a:effectLst/>
                        </a:rPr>
                        <a:t> </a:t>
                      </a:r>
                      <a:endParaRPr lang="en-GB"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96060" marR="96060" marT="0" marB="0"/>
                </a:tc>
                <a:extLst>
                  <a:ext uri="{0D108BD9-81ED-4DB2-BD59-A6C34878D82A}">
                    <a16:rowId xmlns:a16="http://schemas.microsoft.com/office/drawing/2014/main" val="2730135250"/>
                  </a:ext>
                </a:extLst>
              </a:tr>
            </a:tbl>
          </a:graphicData>
        </a:graphic>
      </p:graphicFrame>
      <p:sp>
        <p:nvSpPr>
          <p:cNvPr id="16" name="TextBox 15">
            <a:extLst>
              <a:ext uri="{FF2B5EF4-FFF2-40B4-BE49-F238E27FC236}">
                <a16:creationId xmlns:a16="http://schemas.microsoft.com/office/drawing/2014/main" id="{F9872A8D-43FF-489B-A97D-5E685999A7CF}"/>
              </a:ext>
            </a:extLst>
          </p:cNvPr>
          <p:cNvSpPr txBox="1"/>
          <p:nvPr/>
        </p:nvSpPr>
        <p:spPr>
          <a:xfrm>
            <a:off x="556026" y="1903343"/>
            <a:ext cx="8113791" cy="709618"/>
          </a:xfrm>
          <a:prstGeom prst="rect">
            <a:avLst/>
          </a:prstGeom>
          <a:noFill/>
        </p:spPr>
        <p:txBody>
          <a:bodyPr wrap="square"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r>
              <a:rPr lang="en-GB" sz="1337" dirty="0"/>
              <a:t>These Collective Worship plans are developed from the ‘Everyday Questions’ pack which was created as a Lent resource and can be found at </a:t>
            </a:r>
            <a:r>
              <a:rPr lang="en-GB" sz="1337" u="sng" dirty="0">
                <a:hlinkClick r:id="rId5"/>
              </a:rPr>
              <a:t>https://www.bathandwells.org.uk/ministry-for-mission/discipleship/everyday-faith/everyday-questions/</a:t>
            </a:r>
            <a:endParaRPr lang="en-GB" sz="1337" dirty="0"/>
          </a:p>
        </p:txBody>
      </p:sp>
    </p:spTree>
    <p:extLst>
      <p:ext uri="{BB962C8B-B14F-4D97-AF65-F5344CB8AC3E}">
        <p14:creationId xmlns:p14="http://schemas.microsoft.com/office/powerpoint/2010/main" val="177716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7445203" y="4802758"/>
            <a:ext cx="1237712" cy="1237567"/>
          </a:xfrm>
          <a:prstGeom prst="rect">
            <a:avLst/>
          </a:prstGeom>
          <a:blipFill>
            <a:blip r:embed="rId2"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2" name="object 2"/>
          <p:cNvSpPr/>
          <p:nvPr/>
        </p:nvSpPr>
        <p:spPr>
          <a:xfrm>
            <a:off x="9664" y="336534"/>
            <a:ext cx="825046" cy="6177835"/>
          </a:xfrm>
          <a:prstGeom prst="rect">
            <a:avLst/>
          </a:prstGeom>
          <a:blipFill>
            <a:blip r:embed="rId3" cstate="print"/>
            <a:stretch>
              <a:fillRect/>
            </a:stretch>
          </a:blipFill>
        </p:spPr>
        <p:txBody>
          <a:bodyPr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endParaRPr sz="6852"/>
          </a:p>
        </p:txBody>
      </p:sp>
      <p:sp>
        <p:nvSpPr>
          <p:cNvPr id="4" name="object 4"/>
          <p:cNvSpPr txBox="1"/>
          <p:nvPr/>
        </p:nvSpPr>
        <p:spPr>
          <a:xfrm>
            <a:off x="1307420" y="2176555"/>
            <a:ext cx="8156825" cy="3783087"/>
          </a:xfrm>
          <a:prstGeom prst="rect">
            <a:avLst/>
          </a:prstGeom>
        </p:spPr>
        <p:txBody>
          <a:bodyPr vert="horz" wrap="square" lIns="0" tIns="0" rIns="0" bIns="0" rtlCol="0">
            <a:spAutoFit/>
          </a:bodyPr>
          <a:lstStyle>
            <a:defPPr>
              <a:defRPr lang="en-US"/>
            </a:defPPr>
            <a:lvl1pPr marL="0" algn="l" defTabSz="1822948" rtl="0" eaLnBrk="1" latinLnBrk="0" hangingPunct="1">
              <a:defRPr sz="3588" kern="1200">
                <a:solidFill>
                  <a:schemeClr val="tx1"/>
                </a:solidFill>
                <a:latin typeface="+mn-lt"/>
                <a:ea typeface="+mn-ea"/>
                <a:cs typeface="+mn-cs"/>
              </a:defRPr>
            </a:lvl1pPr>
            <a:lvl2pPr marL="911474" algn="l" defTabSz="1822948" rtl="0" eaLnBrk="1" latinLnBrk="0" hangingPunct="1">
              <a:defRPr sz="3588" kern="1200">
                <a:solidFill>
                  <a:schemeClr val="tx1"/>
                </a:solidFill>
                <a:latin typeface="+mn-lt"/>
                <a:ea typeface="+mn-ea"/>
                <a:cs typeface="+mn-cs"/>
              </a:defRPr>
            </a:lvl2pPr>
            <a:lvl3pPr marL="1822948" algn="l" defTabSz="1822948" rtl="0" eaLnBrk="1" latinLnBrk="0" hangingPunct="1">
              <a:defRPr sz="3588" kern="1200">
                <a:solidFill>
                  <a:schemeClr val="tx1"/>
                </a:solidFill>
                <a:latin typeface="+mn-lt"/>
                <a:ea typeface="+mn-ea"/>
                <a:cs typeface="+mn-cs"/>
              </a:defRPr>
            </a:lvl3pPr>
            <a:lvl4pPr marL="2734422" algn="l" defTabSz="1822948" rtl="0" eaLnBrk="1" latinLnBrk="0" hangingPunct="1">
              <a:defRPr sz="3588" kern="1200">
                <a:solidFill>
                  <a:schemeClr val="tx1"/>
                </a:solidFill>
                <a:latin typeface="+mn-lt"/>
                <a:ea typeface="+mn-ea"/>
                <a:cs typeface="+mn-cs"/>
              </a:defRPr>
            </a:lvl4pPr>
            <a:lvl5pPr marL="3645896" algn="l" defTabSz="1822948" rtl="0" eaLnBrk="1" latinLnBrk="0" hangingPunct="1">
              <a:defRPr sz="3588" kern="1200">
                <a:solidFill>
                  <a:schemeClr val="tx1"/>
                </a:solidFill>
                <a:latin typeface="+mn-lt"/>
                <a:ea typeface="+mn-ea"/>
                <a:cs typeface="+mn-cs"/>
              </a:defRPr>
            </a:lvl5pPr>
            <a:lvl6pPr marL="4557370" algn="l" defTabSz="1822948" rtl="0" eaLnBrk="1" latinLnBrk="0" hangingPunct="1">
              <a:defRPr sz="3588" kern="1200">
                <a:solidFill>
                  <a:schemeClr val="tx1"/>
                </a:solidFill>
                <a:latin typeface="+mn-lt"/>
                <a:ea typeface="+mn-ea"/>
                <a:cs typeface="+mn-cs"/>
              </a:defRPr>
            </a:lvl6pPr>
            <a:lvl7pPr marL="5468844" algn="l" defTabSz="1822948" rtl="0" eaLnBrk="1" latinLnBrk="0" hangingPunct="1">
              <a:defRPr sz="3588" kern="1200">
                <a:solidFill>
                  <a:schemeClr val="tx1"/>
                </a:solidFill>
                <a:latin typeface="+mn-lt"/>
                <a:ea typeface="+mn-ea"/>
                <a:cs typeface="+mn-cs"/>
              </a:defRPr>
            </a:lvl7pPr>
            <a:lvl8pPr marL="6380317" algn="l" defTabSz="1822948" rtl="0" eaLnBrk="1" latinLnBrk="0" hangingPunct="1">
              <a:defRPr sz="3588" kern="1200">
                <a:solidFill>
                  <a:schemeClr val="tx1"/>
                </a:solidFill>
                <a:latin typeface="+mn-lt"/>
                <a:ea typeface="+mn-ea"/>
                <a:cs typeface="+mn-cs"/>
              </a:defRPr>
            </a:lvl8pPr>
            <a:lvl9pPr marL="7291791" algn="l" defTabSz="1822948" rtl="0" eaLnBrk="1" latinLnBrk="0" hangingPunct="1">
              <a:defRPr sz="3588" kern="1200">
                <a:solidFill>
                  <a:schemeClr val="tx1"/>
                </a:solidFill>
                <a:latin typeface="+mn-lt"/>
                <a:ea typeface="+mn-ea"/>
                <a:cs typeface="+mn-cs"/>
              </a:defRPr>
            </a:lvl9pPr>
          </a:lstStyle>
          <a:p>
            <a:pPr marL="0" marR="0">
              <a:lnSpc>
                <a:spcPts val="6999"/>
              </a:lnSpc>
              <a:spcBef>
                <a:spcPts val="0"/>
              </a:spcBef>
              <a:spcAft>
                <a:spcPts val="0"/>
              </a:spcAft>
            </a:pPr>
            <a:r>
              <a:rPr sz="5729" dirty="0">
                <a:solidFill>
                  <a:srgbClr val="739600"/>
                </a:solidFill>
                <a:latin typeface="ODSNQP+Calibri"/>
                <a:cs typeface="ODSNQP+Calibri"/>
              </a:rPr>
              <a:t>Is it easier </a:t>
            </a:r>
            <a:r>
              <a:rPr sz="5729" spc="-38" dirty="0">
                <a:solidFill>
                  <a:srgbClr val="739600"/>
                </a:solidFill>
                <a:latin typeface="ODSNQP+Calibri"/>
                <a:cs typeface="ODSNQP+Calibri"/>
              </a:rPr>
              <a:t>to</a:t>
            </a:r>
            <a:r>
              <a:rPr sz="5729" spc="21" dirty="0">
                <a:solidFill>
                  <a:srgbClr val="739600"/>
                </a:solidFill>
                <a:latin typeface="ODSNQP+Calibri"/>
                <a:cs typeface="ODSNQP+Calibri"/>
              </a:rPr>
              <a:t> </a:t>
            </a:r>
            <a:r>
              <a:rPr sz="5729" dirty="0">
                <a:solidFill>
                  <a:srgbClr val="739600"/>
                </a:solidFill>
                <a:latin typeface="ODSNQP+Calibri"/>
                <a:cs typeface="ODSNQP+Calibri"/>
              </a:rPr>
              <a:t>believe in</a:t>
            </a:r>
          </a:p>
          <a:p>
            <a:pPr marL="0" marR="0">
              <a:lnSpc>
                <a:spcPts val="6999"/>
              </a:lnSpc>
              <a:spcBef>
                <a:spcPts val="607"/>
              </a:spcBef>
              <a:spcAft>
                <a:spcPts val="0"/>
              </a:spcAft>
            </a:pPr>
            <a:r>
              <a:rPr sz="5729" dirty="0">
                <a:solidFill>
                  <a:srgbClr val="739600"/>
                </a:solidFill>
                <a:latin typeface="ODSNQP+Calibri"/>
                <a:cs typeface="ODSNQP+Calibri"/>
              </a:rPr>
              <a:t>things </a:t>
            </a:r>
            <a:r>
              <a:rPr sz="5729" spc="-34" dirty="0">
                <a:solidFill>
                  <a:srgbClr val="739600"/>
                </a:solidFill>
                <a:latin typeface="ODSNQP+Calibri"/>
                <a:cs typeface="ODSNQP+Calibri"/>
              </a:rPr>
              <a:t>you</a:t>
            </a:r>
            <a:r>
              <a:rPr sz="5729" spc="34" dirty="0">
                <a:solidFill>
                  <a:srgbClr val="739600"/>
                </a:solidFill>
                <a:latin typeface="ODSNQP+Calibri"/>
                <a:cs typeface="ODSNQP+Calibri"/>
              </a:rPr>
              <a:t> </a:t>
            </a:r>
            <a:r>
              <a:rPr sz="5729" dirty="0">
                <a:solidFill>
                  <a:srgbClr val="739600"/>
                </a:solidFill>
                <a:latin typeface="ODSNQP+Calibri"/>
                <a:cs typeface="ODSNQP+Calibri"/>
              </a:rPr>
              <a:t>can see or in</a:t>
            </a:r>
          </a:p>
          <a:p>
            <a:pPr marL="0" marR="0">
              <a:lnSpc>
                <a:spcPts val="6994"/>
              </a:lnSpc>
              <a:spcBef>
                <a:spcPts val="592"/>
              </a:spcBef>
              <a:spcAft>
                <a:spcPts val="0"/>
              </a:spcAft>
            </a:pPr>
            <a:r>
              <a:rPr sz="5729" dirty="0">
                <a:solidFill>
                  <a:srgbClr val="739600"/>
                </a:solidFill>
                <a:latin typeface="ODSNQP+Calibri"/>
                <a:cs typeface="ODSNQP+Calibri"/>
              </a:rPr>
              <a:t>things</a:t>
            </a:r>
            <a:r>
              <a:rPr sz="5729" spc="19" dirty="0">
                <a:solidFill>
                  <a:srgbClr val="739600"/>
                </a:solidFill>
                <a:latin typeface="ODSNQP+Calibri"/>
                <a:cs typeface="ODSNQP+Calibri"/>
              </a:rPr>
              <a:t> </a:t>
            </a:r>
            <a:r>
              <a:rPr sz="5729" spc="-34" dirty="0">
                <a:solidFill>
                  <a:srgbClr val="739600"/>
                </a:solidFill>
                <a:latin typeface="ODSNQP+Calibri"/>
                <a:cs typeface="ODSNQP+Calibri"/>
              </a:rPr>
              <a:t>you</a:t>
            </a:r>
            <a:r>
              <a:rPr sz="5729" spc="34" dirty="0">
                <a:solidFill>
                  <a:srgbClr val="739600"/>
                </a:solidFill>
                <a:latin typeface="ODSNQP+Calibri"/>
                <a:cs typeface="ODSNQP+Calibri"/>
              </a:rPr>
              <a:t> </a:t>
            </a:r>
            <a:r>
              <a:rPr sz="5729" dirty="0">
                <a:solidFill>
                  <a:srgbClr val="739600"/>
                </a:solidFill>
                <a:latin typeface="ODSNQP+Calibri"/>
                <a:cs typeface="ODSNQP+Calibri"/>
              </a:rPr>
              <a:t>can</a:t>
            </a:r>
            <a:r>
              <a:rPr sz="5729" dirty="0">
                <a:solidFill>
                  <a:srgbClr val="739600"/>
                </a:solidFill>
                <a:latin typeface="Calibri"/>
                <a:cs typeface="Calibri"/>
              </a:rPr>
              <a:t>’</a:t>
            </a:r>
            <a:r>
              <a:rPr sz="5729" dirty="0">
                <a:solidFill>
                  <a:srgbClr val="739600"/>
                </a:solidFill>
                <a:latin typeface="ODSNQP+Calibri"/>
                <a:cs typeface="ODSNQP+Calibri"/>
              </a:rPr>
              <a:t>t see?</a:t>
            </a:r>
          </a:p>
          <a:p>
            <a:pPr marL="6527263" marR="0">
              <a:lnSpc>
                <a:spcPts val="7269"/>
              </a:lnSpc>
              <a:spcBef>
                <a:spcPts val="0"/>
              </a:spcBef>
              <a:spcAft>
                <a:spcPts val="0"/>
              </a:spcAft>
            </a:pPr>
            <a:r>
              <a:rPr sz="6875" dirty="0">
                <a:solidFill>
                  <a:srgbClr val="FFFFFF"/>
                </a:solidFill>
                <a:latin typeface="Cambria"/>
                <a:cs typeface="Cambria"/>
              </a:rPr>
              <a:t>5</a:t>
            </a:r>
          </a:p>
        </p:txBody>
      </p:sp>
    </p:spTree>
    <p:extLst>
      <p:ext uri="{BB962C8B-B14F-4D97-AF65-F5344CB8AC3E}">
        <p14:creationId xmlns:p14="http://schemas.microsoft.com/office/powerpoint/2010/main" val="514048869"/>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2.xml><?xml version="1.0" encoding="utf-8"?>
<ds:datastoreItem xmlns:ds="http://schemas.openxmlformats.org/officeDocument/2006/customXml" ds:itemID="{06365417-B9D7-4639-A72F-B61488B065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42B44EC-631C-4144-AFEB-D6FB55ED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5a1fe-d1b5-4244-af2d-4166f023b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Everyday Questions Collective Worship</Template>
  <TotalTime>145</TotalTime>
  <Words>6872</Words>
  <Application>Microsoft Office PowerPoint</Application>
  <PresentationFormat>On-screen Show (4:3)</PresentationFormat>
  <Paragraphs>494</Paragraphs>
  <Slides>44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Calibri</vt:lpstr>
      <vt:lpstr>Calibri Light</vt:lpstr>
      <vt:lpstr>Cambria</vt:lpstr>
      <vt:lpstr>Comic Sans MS</vt:lpstr>
      <vt:lpstr>Franklin Gothic Book</vt:lpstr>
      <vt:lpstr>ODSNQP+Calibri</vt:lpstr>
      <vt:lpstr>Powerpoint template 1 BLUE (Green inner)</vt:lpstr>
      <vt:lpstr>Office Theme</vt:lpstr>
      <vt:lpstr>Theme Office</vt:lpstr>
      <vt:lpstr>Everyday Questions Collective Worship</vt:lpstr>
      <vt:lpstr>Welcome to this collective worship resource based on the Everyday Question pack.</vt:lpstr>
      <vt:lpstr>Contents</vt:lpstr>
      <vt:lpstr>If you have any questions or would like any support, please get in contact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Everyday Questions Collective Worship</dc:title>
  <dc:creator>Karen</dc:creator>
  <cp:lastModifiedBy>Karen Sancto</cp:lastModifiedBy>
  <cp:revision>12</cp:revision>
  <dcterms:created xsi:type="dcterms:W3CDTF">2020-07-30T13:25:02Z</dcterms:created>
  <dcterms:modified xsi:type="dcterms:W3CDTF">2020-08-20T11:27:19Z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0x010100B9EEEA182CBFDB42B2D66D8786B902EE</vt:lpwstr>
  </property>
</Properties>
</file>