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</p:sldMasterIdLst>
  <p:notesMasterIdLst>
    <p:notesMasterId r:id="rId17"/>
  </p:notesMasterIdLst>
  <p:sldIdLst>
    <p:sldId id="256" r:id="rId7"/>
    <p:sldId id="257" r:id="rId8"/>
    <p:sldId id="258" r:id="rId9"/>
    <p:sldId id="259" r:id="rId10"/>
    <p:sldId id="265" r:id="rId11"/>
    <p:sldId id="267" r:id="rId12"/>
    <p:sldId id="266" r:id="rId13"/>
    <p:sldId id="268" r:id="rId14"/>
    <p:sldId id="262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2F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7143" autoAdjust="0"/>
  </p:normalViewPr>
  <p:slideViewPr>
    <p:cSldViewPr snapToGrid="0" snapToObjects="1">
      <p:cViewPr varScale="1">
        <p:scale>
          <a:sx n="41" d="100"/>
          <a:sy n="41" d="100"/>
        </p:scale>
        <p:origin x="2244" y="48"/>
      </p:cViewPr>
      <p:guideLst>
        <p:guide orient="horz" pos="2160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8DCCE-FF2C-4D61-B90C-45D435885699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3550B-DC24-475C-848A-7AECC520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3550B-DC24-475C-848A-7AECC52004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4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3550B-DC24-475C-848A-7AECC52004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0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3550B-DC24-475C-848A-7AECC52004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7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3550B-DC24-475C-848A-7AECC52004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69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3550B-DC24-475C-848A-7AECC52004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1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3550B-DC24-475C-848A-7AECC52004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0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3550B-DC24-475C-848A-7AECC52004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5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3550B-DC24-475C-848A-7AECC52004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01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3550B-DC24-475C-848A-7AECC52004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8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3550B-DC24-475C-848A-7AECC52004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0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7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2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0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2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8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2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6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mailto:David.Williams@bathwells.Anglican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auline.Dodds@bathwells.Anglican.org" TargetMode="External"/><Relationship Id="rId5" Type="http://schemas.openxmlformats.org/officeDocument/2006/relationships/hyperlink" Target="mailto:Karen.Sancto@bathwells.Anglican.org" TargetMode="External"/><Relationship Id="rId4" Type="http://schemas.openxmlformats.org/officeDocument/2006/relationships/hyperlink" Target="https://www.bathandwells.org.uk/supporting-children/school-effectiveness/re-collective-worship-and-spirituality/collective-worshi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athandwells.org.uk/supporting-children/school-effectiveness/re-collective-worship-and-spirituality/collective-worshi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620000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Collective Worship</a:t>
            </a:r>
            <a:b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55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Is it having an impact?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500000"/>
            <a:ext cx="7739788" cy="165576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Karen Sancto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</a:rPr>
              <a:t>Autumn 2020</a:t>
            </a:r>
          </a:p>
        </p:txBody>
      </p:sp>
    </p:spTree>
    <p:extLst>
      <p:ext uri="{BB962C8B-B14F-4D97-AF65-F5344CB8AC3E}">
        <p14:creationId xmlns:p14="http://schemas.microsoft.com/office/powerpoint/2010/main" val="60393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Questions</a:t>
            </a:r>
            <a:br>
              <a:rPr lang="en-US" sz="5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5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???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29" y="2785730"/>
            <a:ext cx="8165804" cy="370090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Collective Worship-Diocese of Bath and Wells website page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Please do contact us if you have further questions or would like any support.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Karen.Sancto@bathwells.Anglican.org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Pauline.Dodds@bathwells.Anglican.org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David.Williams@bathwells.Anglican.org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777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Our training will cover: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2612" y="1979999"/>
            <a:ext cx="7739788" cy="369637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Why do we monitor collective worship?</a:t>
            </a:r>
          </a:p>
          <a:p>
            <a:pPr algn="l"/>
            <a:endParaRPr lang="en-US" sz="3200" dirty="0"/>
          </a:p>
          <a:p>
            <a:pPr lvl="0"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>
                <a:solidFill>
                  <a:prstClr val="black"/>
                </a:solidFill>
              </a:rPr>
              <a:t> What do we monitor?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How do we monitor?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Has this made a difference?</a:t>
            </a:r>
          </a:p>
        </p:txBody>
      </p:sp>
    </p:spTree>
    <p:extLst>
      <p:ext uri="{BB962C8B-B14F-4D97-AF65-F5344CB8AC3E}">
        <p14:creationId xmlns:p14="http://schemas.microsoft.com/office/powerpoint/2010/main" val="8710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7501"/>
            <a:ext cx="8090048" cy="1325563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Reflection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3A03D8A4-739E-4C62-9295-38BBBD6D3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564" y="1963064"/>
            <a:ext cx="3989696" cy="2189468"/>
          </a:xfrm>
          <a:prstGeom prst="rect">
            <a:avLst/>
          </a:prstGeom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81D40CBA-F9B8-4919-93C0-AEAB6EBACD87}"/>
              </a:ext>
            </a:extLst>
          </p:cNvPr>
          <p:cNvSpPr/>
          <p:nvPr/>
        </p:nvSpPr>
        <p:spPr>
          <a:xfrm>
            <a:off x="999460" y="4152532"/>
            <a:ext cx="7208875" cy="167411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has brought you joy in the last week?</a:t>
            </a:r>
          </a:p>
        </p:txBody>
      </p:sp>
    </p:spTree>
    <p:extLst>
      <p:ext uri="{BB962C8B-B14F-4D97-AF65-F5344CB8AC3E}">
        <p14:creationId xmlns:p14="http://schemas.microsoft.com/office/powerpoint/2010/main" val="42319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0A32B4B4-1987-4C0E-89F8-C5879812E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532" r="19240"/>
          <a:stretch/>
        </p:blipFill>
        <p:spPr>
          <a:xfrm>
            <a:off x="3088140" y="10"/>
            <a:ext cx="605586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365125"/>
            <a:ext cx="394961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Why do we monitor collective worship?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04" y="2022601"/>
            <a:ext cx="2956124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We monitor so that we can evaluate.</a:t>
            </a:r>
          </a:p>
          <a:p>
            <a:endParaRPr lang="en-US" sz="2400" dirty="0"/>
          </a:p>
          <a:p>
            <a:r>
              <a:rPr lang="en-US" sz="2400" dirty="0"/>
              <a:t>Just imagine some potential scenarios of whole school and class collective worship if evaluation doesn’t take place – both good and bad!</a:t>
            </a:r>
          </a:p>
        </p:txBody>
      </p:sp>
    </p:spTree>
    <p:extLst>
      <p:ext uri="{BB962C8B-B14F-4D97-AF65-F5344CB8AC3E}">
        <p14:creationId xmlns:p14="http://schemas.microsoft.com/office/powerpoint/2010/main" val="379553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11">
            <a:extLst>
              <a:ext uri="{FF2B5EF4-FFF2-40B4-BE49-F238E27FC236}">
                <a16:creationId xmlns:a16="http://schemas.microsoft.com/office/drawing/2014/main" id="{E15EB09E-0795-4C4F-AECC-96270B1FE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63A5883-ECED-4DC6-85D8-D8E631691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olor">
              <a:extLst>
                <a:ext uri="{FF2B5EF4-FFF2-40B4-BE49-F238E27FC236}">
                  <a16:creationId xmlns:a16="http://schemas.microsoft.com/office/drawing/2014/main" id="{5835D812-E4D3-4DCF-8F46-C69BE31CF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icture containing person, indoor, table, sitting&#10;&#10;Description automatically generated">
            <a:extLst>
              <a:ext uri="{FF2B5EF4-FFF2-40B4-BE49-F238E27FC236}">
                <a16:creationId xmlns:a16="http://schemas.microsoft.com/office/drawing/2014/main" id="{4FF4F39B-E359-45E1-A4C5-B0343B607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8" r="4939" b="7753"/>
          <a:stretch/>
        </p:blipFill>
        <p:spPr>
          <a:xfrm>
            <a:off x="644900" y="2197387"/>
            <a:ext cx="3897407" cy="3600614"/>
          </a:xfrm>
          <a:prstGeom prst="rect">
            <a:avLst/>
          </a:prstGeom>
        </p:spPr>
      </p:pic>
      <p:grpSp>
        <p:nvGrpSpPr>
          <p:cNvPr id="55" name="Group 15">
            <a:extLst>
              <a:ext uri="{FF2B5EF4-FFF2-40B4-BE49-F238E27FC236}">
                <a16:creationId xmlns:a16="http://schemas.microsoft.com/office/drawing/2014/main" id="{B4996D74-FD54-4318-B69F-D7CD579BA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42629A-B000-458C-AAFC-2BD6234AB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17">
              <a:extLst>
                <a:ext uri="{FF2B5EF4-FFF2-40B4-BE49-F238E27FC236}">
                  <a16:creationId xmlns:a16="http://schemas.microsoft.com/office/drawing/2014/main" id="{423A6ED0-4049-4F84-975A-9C873AC37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80D8EC6-598B-432F-81A1-A2638C2F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19">
              <a:extLst>
                <a:ext uri="{FF2B5EF4-FFF2-40B4-BE49-F238E27FC236}">
                  <a16:creationId xmlns:a16="http://schemas.microsoft.com/office/drawing/2014/main" id="{BA74CEC0-6198-422B-A993-F22AB1EE4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684BB15-85CC-464C-841C-8E0E9D01D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21">
              <a:extLst>
                <a:ext uri="{FF2B5EF4-FFF2-40B4-BE49-F238E27FC236}">
                  <a16:creationId xmlns:a16="http://schemas.microsoft.com/office/drawing/2014/main" id="{0D38E3D5-8D5D-4F48-87E7-AC1EF67CC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D669A9-8EE7-421C-9572-41787B0B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280" y="578999"/>
            <a:ext cx="8058115" cy="1485620"/>
          </a:xfrm>
        </p:spPr>
        <p:txBody>
          <a:bodyPr anchor="t">
            <a:norm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So – is Collective Worship making a difference in your school community?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2250" y="2197388"/>
            <a:ext cx="3788504" cy="390316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Can you think of three ways in which it is?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8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What does SIAMS say?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106" y="2404126"/>
            <a:ext cx="7736500" cy="32722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dirty="0">
                <a:solidFill>
                  <a:srgbClr val="78A22F"/>
                </a:solidFill>
              </a:rPr>
              <a:t>What aspects of collective worship does SIAMS indicate that you may like to monitor?</a:t>
            </a:r>
            <a:endParaRPr lang="en-US" sz="3200" dirty="0"/>
          </a:p>
          <a:p>
            <a:pPr algn="l"/>
            <a:endParaRPr lang="en-US" sz="3200" dirty="0">
              <a:solidFill>
                <a:srgbClr val="78A22F"/>
              </a:solidFill>
            </a:endParaRPr>
          </a:p>
          <a:p>
            <a:pPr lvl="0" algn="l"/>
            <a:r>
              <a:rPr lang="en-US" sz="3000" dirty="0">
                <a:solidFill>
                  <a:srgbClr val="78A22F"/>
                </a:solidFill>
              </a:rPr>
              <a:t>Look at Strand 6 of the SIAMS Schedule on page 13 and 14 in your breakout room</a:t>
            </a:r>
          </a:p>
          <a:p>
            <a:pPr algn="l"/>
            <a:endParaRPr lang="en-US" sz="3200" dirty="0">
              <a:solidFill>
                <a:srgbClr val="78A22F"/>
              </a:solidFill>
            </a:endParaRP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Could you choose a spokesperson and feedback 2 key points after your 5-minute discussion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C9DBF-FE8E-4AB5-9BFE-9BC92CBDA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1186">
            <a:off x="7020875" y="348684"/>
            <a:ext cx="1603696" cy="20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1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How do we monitor?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078947"/>
            <a:ext cx="7739788" cy="3459704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78A22F"/>
                </a:solidFill>
              </a:rPr>
              <a:t>What are your questions about collective worship?</a:t>
            </a:r>
          </a:p>
          <a:p>
            <a:pPr algn="l"/>
            <a:endParaRPr lang="en-US" sz="3200" dirty="0"/>
          </a:p>
          <a:p>
            <a:pPr lvl="0" algn="l"/>
            <a:r>
              <a:rPr lang="en-US" sz="3200" dirty="0">
                <a:solidFill>
                  <a:srgbClr val="78A22F"/>
                </a:solidFill>
              </a:rPr>
              <a:t>• Who?</a:t>
            </a:r>
            <a:endParaRPr lang="en-US" sz="3200" dirty="0"/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 How frequently?</a:t>
            </a:r>
            <a:endParaRPr lang="en-US" sz="3200" dirty="0"/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•What types of monitoring are there?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09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Monitoring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2612" y="1979999"/>
            <a:ext cx="7450862" cy="369637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hlinkClick r:id="rId4"/>
              </a:rPr>
              <a:t>Bath and Wells Diocese Collective Worship Website Page</a:t>
            </a:r>
            <a:r>
              <a:rPr lang="en-US" sz="3200" dirty="0"/>
              <a:t> 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 monitoring booklet</a:t>
            </a:r>
            <a:endParaRPr lang="en-US" sz="3200" dirty="0"/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 diocesan advisor</a:t>
            </a:r>
            <a:endParaRPr lang="en-US" sz="3200" dirty="0"/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 mid-term SIAMS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06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7886700" cy="1600200"/>
          </a:xfrm>
        </p:spPr>
        <p:txBody>
          <a:bodyPr anchor="t">
            <a:normAutofit/>
          </a:bodyPr>
          <a:lstStyle/>
          <a:p>
            <a:r>
              <a:rPr lang="en-GB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4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How effective is your monitoring?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53702"/>
            <a:ext cx="2949178" cy="4215286"/>
          </a:xfrm>
        </p:spPr>
        <p:txBody>
          <a:bodyPr>
            <a:norm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Have you shared something because it is great?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Have you changed anything due to the information you have picked up through monitoring?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6A1157-08B6-4BA3-8C53-6483A644B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2164" t="12111" r="32840" b="6402"/>
          <a:stretch/>
        </p:blipFill>
        <p:spPr>
          <a:xfrm>
            <a:off x="5120640" y="1719123"/>
            <a:ext cx="3393519" cy="44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364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1 BLUE (Green inner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werpoint template 1 BLUE (Green inner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EEA182CBFDB42B2D66D8786B902EE" ma:contentTypeVersion="5" ma:contentTypeDescription="Create a new document." ma:contentTypeScope="" ma:versionID="88f87fe7825f9f410da2f8ec172671a9">
  <xsd:schema xmlns:xsd="http://www.w3.org/2001/XMLSchema" xmlns:xs="http://www.w3.org/2001/XMLSchema" xmlns:p="http://schemas.microsoft.com/office/2006/metadata/properties" xmlns:ns2="5215a1fe-d1b5-4244-af2d-4166f023ba2b" targetNamespace="http://schemas.microsoft.com/office/2006/metadata/properties" ma:root="true" ma:fieldsID="d4592ae08a7f5fbe54a84d6ab7c86c59" ns2:_="">
    <xsd:import namespace="5215a1fe-d1b5-4244-af2d-4166f023ba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5a1fe-d1b5-4244-af2d-4166f023ba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B44EC-631C-4144-AFEB-D6FB55EDC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5a1fe-d1b5-4244-af2d-4166f023ba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365417-B9D7-4639-A72F-B61488B065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1E2754-43CE-4718-BE69-177B12E81F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310</Words>
  <Application>Microsoft Office PowerPoint</Application>
  <PresentationFormat>On-screen Show (4:3)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Powerpoint template 1 BLUE (Green inner)</vt:lpstr>
      <vt:lpstr>Office Theme</vt:lpstr>
      <vt:lpstr>Powerpoint template 1 BLUE (Green inner)</vt:lpstr>
      <vt:lpstr>Collective Worship Is it having an impact?</vt:lpstr>
      <vt:lpstr>Our training will cover:</vt:lpstr>
      <vt:lpstr>Reflection</vt:lpstr>
      <vt:lpstr>Why do we monitor collective worship?</vt:lpstr>
      <vt:lpstr>So – is Collective Worship making a difference in your school community?</vt:lpstr>
      <vt:lpstr>What does SIAMS say?</vt:lpstr>
      <vt:lpstr>How do we monitor?</vt:lpstr>
      <vt:lpstr>Monitoring Resources</vt:lpstr>
      <vt:lpstr> How effective is your monitoring?</vt:lpstr>
      <vt:lpstr>Questions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 Is it having an impact?</dc:title>
  <dc:creator>Karen Sancto</dc:creator>
  <cp:lastModifiedBy>Jan Chandler</cp:lastModifiedBy>
  <cp:revision>6</cp:revision>
  <dcterms:created xsi:type="dcterms:W3CDTF">2020-07-31T11:04:55Z</dcterms:created>
  <dcterms:modified xsi:type="dcterms:W3CDTF">2020-11-17T09:25:10Z</dcterms:modified>
</cp:coreProperties>
</file>