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26"/>
  </p:notesMasterIdLst>
  <p:sldIdLst>
    <p:sldId id="261" r:id="rId6"/>
    <p:sldId id="257" r:id="rId7"/>
    <p:sldId id="288" r:id="rId8"/>
    <p:sldId id="290" r:id="rId9"/>
    <p:sldId id="289" r:id="rId10"/>
    <p:sldId id="295" r:id="rId11"/>
    <p:sldId id="294" r:id="rId12"/>
    <p:sldId id="292" r:id="rId13"/>
    <p:sldId id="293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3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22F"/>
    <a:srgbClr val="004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65492" autoAdjust="0"/>
  </p:normalViewPr>
  <p:slideViewPr>
    <p:cSldViewPr snapToGrid="0" snapToObjects="1">
      <p:cViewPr varScale="1">
        <p:scale>
          <a:sx n="78" d="100"/>
          <a:sy n="78" d="100"/>
        </p:scale>
        <p:origin x="2574" y="72"/>
      </p:cViewPr>
      <p:guideLst>
        <p:guide orient="horz" pos="2160"/>
        <p:guide pos="53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Number of vacancies for each Governing Body/LGB March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vacancies for each Governing Body/LGB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9B-45DC-BCDB-362F9D60AC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9B-45DC-BCDB-362F9D60AC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9B-45DC-BCDB-362F9D60AC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9B-45DC-BCDB-362F9D60AC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FEB1DBE-8A89-44DA-BA1C-C14BD17A69B7}" type="CATEGORYNAME">
                      <a:rPr lang="en-US" sz="1600"/>
                      <a:pPr/>
                      <a:t>[CATEGORY NAME]</a:t>
                    </a:fld>
                    <a:r>
                      <a:rPr lang="en-US" sz="1600" baseline="0" dirty="0"/>
                      <a:t>
</a:t>
                    </a:r>
                    <a:fld id="{31EB31E1-BB77-4737-9EE3-5B59D1DB3C72}" type="PERCENTAGE">
                      <a:rPr lang="en-US" sz="1600" baseline="0"/>
                      <a:pPr/>
                      <a:t>[PERCENTAGE]</a:t>
                    </a:fld>
                    <a:endParaRPr lang="en-US" sz="1600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83046470220959"/>
                      <c:h val="0.181166244100518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9B-45DC-BCDB-362F9D60AC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02BB89C-48BA-4A5E-BC8F-4CFCB0ED6F73}" type="CATEGORYNAME">
                      <a:rPr lang="en-US" sz="1600"/>
                      <a:pPr/>
                      <a:t>[CATEGORY NAME]</a:t>
                    </a:fld>
                    <a:r>
                      <a:rPr lang="en-US" sz="1600" baseline="0" dirty="0"/>
                      <a:t>
</a:t>
                    </a:r>
                    <a:fld id="{C5510F9F-A6CB-4DFB-8735-B01CBC935319}" type="PERCENTAGE">
                      <a:rPr lang="en-US" sz="1600" baseline="0"/>
                      <a:pPr/>
                      <a:t>[PERCENTAGE]</a:t>
                    </a:fld>
                    <a:endParaRPr lang="en-US" sz="1600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79B-45DC-BCDB-362F9D60AC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7EDB686-ED9C-47DE-95E4-5C59384B444A}" type="CATEGORYNAME">
                      <a:rPr lang="en-US" sz="1600"/>
                      <a:pPr/>
                      <a:t>[CATEGORY NAME]</a:t>
                    </a:fld>
                    <a:r>
                      <a:rPr lang="en-US" sz="1600" baseline="0" dirty="0"/>
                      <a:t>
</a:t>
                    </a:r>
                    <a:fld id="{9DBE7206-7C26-4A98-B0B7-EDD63E445D20}" type="PERCENTAGE">
                      <a:rPr lang="en-US" sz="1600" baseline="0"/>
                      <a:pPr/>
                      <a:t>[PERCENTAGE]</a:t>
                    </a:fld>
                    <a:endParaRPr lang="en-US" sz="1600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79B-45DC-BCDB-362F9D60AC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A9D12C1-B7BB-495C-92D8-C2EC3C35E2DB}" type="CATEGORYNAME">
                      <a:rPr lang="en-US" sz="1600"/>
                      <a:pPr/>
                      <a:t>[CATEGORY NAME]</a:t>
                    </a:fld>
                    <a:r>
                      <a:rPr lang="en-US" sz="1600" baseline="0" dirty="0"/>
                      <a:t>
</a:t>
                    </a:r>
                    <a:fld id="{36271B01-760C-4ADF-B5D9-7791F0512242}" type="PERCENTAGE">
                      <a:rPr lang="en-US" sz="1600" baseline="0"/>
                      <a:pPr/>
                      <a:t>[PERCENTAGE]</a:t>
                    </a:fld>
                    <a:endParaRPr lang="en-US" sz="1600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79B-45DC-BCDB-362F9D60ACA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0 vacancies</c:v>
                </c:pt>
                <c:pt idx="1">
                  <c:v>1 vacancy</c:v>
                </c:pt>
                <c:pt idx="2">
                  <c:v>2 vacancies</c:v>
                </c:pt>
                <c:pt idx="3">
                  <c:v>3 or more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59</c:v>
                </c:pt>
                <c:pt idx="1">
                  <c:v>24</c:v>
                </c:pt>
                <c:pt idx="2">
                  <c:v>11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9B-45DC-BCDB-362F9D60A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13025-5FCB-4283-8E7A-3DAB495F8CBE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479D8-C4B4-4D48-8276-4782B5492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8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ed.org.uk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AD404-CA95-425B-8C0D-F2B08FDF22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479D8-C4B4-4D48-8276-4782B54922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2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20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76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337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18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AD404-CA95-425B-8C0D-F2B08FDF22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6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99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55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1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479D8-C4B4-4D48-8276-4782B54922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37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479D8-C4B4-4D48-8276-4782B54922A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46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479D8-C4B4-4D48-8276-4782B54922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840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479D8-C4B4-4D48-8276-4782B54922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479D8-C4B4-4D48-8276-4782B54922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0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0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77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22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0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25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2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98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6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9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5CCF-45A9-D247-9898-8F48A86B9C1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8AF9-AA14-6E48-A5C4-AA2320914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0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5CCF-45A9-D247-9898-8F48A86B9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8AF9-AA14-6E48-A5C4-AA23209147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hurchofengland.us4.list-manage.com/track/click?u=3d0cc3a836ccd74ae7a5a3199&amp;id=c73d6aa305&amp;e=c05900f1de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fel.org.uk/" TargetMode="External"/><Relationship Id="rId7" Type="http://schemas.openxmlformats.org/officeDocument/2006/relationships/hyperlink" Target="http://www.bathandwells.org.uk/ministryformission/discipleship/calendar-pray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nded.org.uk/" TargetMode="External"/><Relationship Id="rId5" Type="http://schemas.openxmlformats.org/officeDocument/2006/relationships/hyperlink" Target="https://www.bathandwells.org.uk/supporting-children/our-approach/school-support-questionnaire/" TargetMode="External"/><Relationship Id="rId4" Type="http://schemas.openxmlformats.org/officeDocument/2006/relationships/hyperlink" Target="http://www.bathandwells.org.uk/supporting-children/education-training-event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375" y="1557671"/>
            <a:ext cx="7772400" cy="1655762"/>
          </a:xfrm>
        </p:spPr>
        <p:txBody>
          <a:bodyPr>
            <a:normAutofit fontScale="90000"/>
          </a:bodyPr>
          <a:lstStyle/>
          <a:p>
            <a:pPr algn="l"/>
            <a:br>
              <a:rPr lang="en-US" sz="55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</a:br>
            <a:br>
              <a:rPr lang="en-US" sz="55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en-US" sz="55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Heads and Chairs Briefing</a:t>
            </a:r>
            <a:br>
              <a:rPr lang="en-US" sz="55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en-US" sz="28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Suzanne McDonald – </a:t>
            </a:r>
            <a:r>
              <a:rPr lang="en-US" sz="22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Assistant Director  School </a:t>
            </a:r>
            <a:r>
              <a:rPr lang="en-US" sz="2200" dirty="0" err="1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Organisation</a:t>
            </a:r>
            <a:br>
              <a:rPr lang="en-US" sz="28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en-US" sz="28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David Williams – </a:t>
            </a:r>
            <a:r>
              <a:rPr lang="en-US" sz="22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Assistant Director School Effectiveness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375" y="3429000"/>
            <a:ext cx="8127250" cy="2425973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000" dirty="0">
                <a:solidFill>
                  <a:schemeClr val="bg1"/>
                </a:solidFill>
              </a:rPr>
              <a:t>General guidance for the session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Please mute your microphone unless you are addressing the group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If you have any questions, please type them in to the chat box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Please amend your name details so we know how to address you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3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SIAMS – next steps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3200" dirty="0"/>
              <a:t>Most likely restart September 2021</a:t>
            </a:r>
          </a:p>
          <a:p>
            <a:pPr algn="l"/>
            <a:r>
              <a:rPr lang="en-US" sz="3200" dirty="0"/>
              <a:t>The ‘catch up’ – probably chronologically</a:t>
            </a:r>
          </a:p>
          <a:p>
            <a:pPr algn="l"/>
            <a:r>
              <a:rPr lang="en-US" sz="3200" dirty="0"/>
              <a:t>Same schedule (2019) one day, one week’s notice – some temporary modifications</a:t>
            </a:r>
          </a:p>
          <a:p>
            <a:pPr algn="l"/>
            <a:r>
              <a:rPr lang="en-US" sz="3200" dirty="0"/>
              <a:t>National admin system – notification - timing of inspections</a:t>
            </a:r>
          </a:p>
          <a:p>
            <a:pPr algn="l"/>
            <a:r>
              <a:rPr lang="en-US" sz="3200" dirty="0"/>
              <a:t>Our support – best wishes and prayer, advice, training, staff meetings, SIAMS conversations, mid-term reviews</a:t>
            </a:r>
          </a:p>
        </p:txBody>
      </p:sp>
      <p:pic>
        <p:nvPicPr>
          <p:cNvPr id="1026" name="Picture 2" descr="Statutory Inspection of Anglican and Methodist Schools (SIAMS) – Diocese of  Gloucester">
            <a:extLst>
              <a:ext uri="{FF2B5EF4-FFF2-40B4-BE49-F238E27FC236}">
                <a16:creationId xmlns:a16="http://schemas.microsoft.com/office/drawing/2014/main" id="{B8422011-ED69-4F77-B85A-400A3CBF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13" y="157164"/>
            <a:ext cx="29908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81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2D4B-CB70-4F62-8000-570652B4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SIAMS – how can I be ready?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3114E-62C5-43AA-A2BA-7617E922B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Your </a:t>
            </a:r>
            <a:r>
              <a:rPr lang="en-GB" sz="3200" dirty="0" err="1"/>
              <a:t>Covid</a:t>
            </a:r>
            <a:r>
              <a:rPr lang="en-GB" sz="3200" dirty="0"/>
              <a:t> story: How have you lived out your school’s vision and values?</a:t>
            </a:r>
          </a:p>
          <a:p>
            <a:r>
              <a:rPr lang="en-GB" sz="3200" dirty="0"/>
              <a:t>Mapping your provision against the seven strands of the inspection (SEF)</a:t>
            </a:r>
          </a:p>
          <a:p>
            <a:r>
              <a:rPr lang="en-GB" sz="3200" dirty="0"/>
              <a:t>Looking at impact – how have children and adults flourished in the past year?</a:t>
            </a:r>
          </a:p>
          <a:p>
            <a:r>
              <a:rPr lang="en-GB" sz="3200" dirty="0"/>
              <a:t>Keeping the evidence - letters, examples of children’s work, photos, parental feedback</a:t>
            </a:r>
          </a:p>
        </p:txBody>
      </p:sp>
    </p:spTree>
    <p:extLst>
      <p:ext uri="{BB962C8B-B14F-4D97-AF65-F5344CB8AC3E}">
        <p14:creationId xmlns:p14="http://schemas.microsoft.com/office/powerpoint/2010/main" val="134722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Breakout rooms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How have you kept SIAMS alive over the past year?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What sort of evidence can you keep?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Plans to develop/embed your school’s vision and values now all children are back in school? </a:t>
            </a:r>
          </a:p>
        </p:txBody>
      </p:sp>
    </p:spTree>
    <p:extLst>
      <p:ext uri="{BB962C8B-B14F-4D97-AF65-F5344CB8AC3E}">
        <p14:creationId xmlns:p14="http://schemas.microsoft.com/office/powerpoint/2010/main" val="393710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School </a:t>
            </a:r>
            <a:r>
              <a:rPr lang="en-US" sz="4200" dirty="0" err="1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Organisation</a:t>
            </a:r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Multi School Groupings</a:t>
            </a:r>
          </a:p>
          <a:p>
            <a:pPr algn="l"/>
            <a:r>
              <a:rPr lang="en-US" sz="3200" dirty="0"/>
              <a:t>Gavin Williamson’s steer re </a:t>
            </a:r>
            <a:r>
              <a:rPr lang="en-US" sz="3200" dirty="0" err="1"/>
              <a:t>academisation</a:t>
            </a:r>
            <a:endParaRPr lang="en-US" sz="3200" dirty="0"/>
          </a:p>
          <a:p>
            <a:pPr algn="l"/>
            <a:r>
              <a:rPr lang="en-US" sz="3200" dirty="0"/>
              <a:t>Cross Diocese working</a:t>
            </a:r>
          </a:p>
          <a:p>
            <a:pPr algn="l"/>
            <a:r>
              <a:rPr lang="en-US" sz="3200" dirty="0"/>
              <a:t>SRMA Diocesan Deployment feedback</a:t>
            </a:r>
          </a:p>
          <a:p>
            <a:pPr algn="l"/>
            <a:r>
              <a:rPr lang="en-US" sz="3200" dirty="0"/>
              <a:t>New school site for King Ina</a:t>
            </a:r>
          </a:p>
          <a:p>
            <a:pPr marL="0" indent="0" algn="l">
              <a:buNone/>
            </a:pPr>
            <a:endParaRPr lang="en-US" sz="3200" dirty="0"/>
          </a:p>
          <a:p>
            <a:pPr marL="0" indent="0" algn="l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220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Environmental Policy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/>
            <a:r>
              <a:rPr lang="en-US" sz="3200" dirty="0"/>
              <a:t>Diocesan Policy, Creation Care, approved by Synod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Education department included in working group – key stakeholder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Action plan also agreed by Synod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Education Department drawing up its action plan by team (SE,SO.GO) within the overall action plan</a:t>
            </a:r>
          </a:p>
          <a:p>
            <a:pPr marL="0" indent="0" algn="l">
              <a:buNone/>
            </a:pPr>
            <a:endParaRPr lang="en-US" sz="3200" dirty="0"/>
          </a:p>
          <a:p>
            <a:pPr marL="0" indent="0" algn="l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343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Bridging the Diversity Gap 17</a:t>
            </a:r>
            <a:r>
              <a:rPr lang="en-US" sz="4200" baseline="30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th</a:t>
            </a:r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 May 6-7.30pm via Zoom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sz="3200" dirty="0"/>
              <a:t>Replacing the next HT/Chairs Briefing in May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Major Cross Diocese event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Led by Sharon </a:t>
            </a:r>
            <a:r>
              <a:rPr lang="en-US" sz="3200" dirty="0" err="1"/>
              <a:t>Warmington</a:t>
            </a:r>
            <a:r>
              <a:rPr lang="en-US" sz="3200" dirty="0"/>
              <a:t> CEO National Black Governors Network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Why  is diversity  good for school communities?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Other diversity  initiatives we are involved with</a:t>
            </a:r>
          </a:p>
          <a:p>
            <a:pPr marL="0" indent="0" algn="l">
              <a:buNone/>
            </a:pPr>
            <a:endParaRPr lang="en-US" sz="3200" dirty="0"/>
          </a:p>
          <a:p>
            <a:pPr marL="0" indent="0" algn="l">
              <a:buNone/>
            </a:pPr>
            <a:endParaRPr lang="en-US" sz="3200" dirty="0"/>
          </a:p>
          <a:p>
            <a:pPr marL="0" indent="0" algn="l">
              <a:buNone/>
            </a:pPr>
            <a:endParaRPr lang="en-US" sz="3200" dirty="0"/>
          </a:p>
          <a:p>
            <a:pPr marL="0" indent="0" algn="l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488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691" y="720000"/>
            <a:ext cx="8259096" cy="1259999"/>
          </a:xfrm>
        </p:spPr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Foundation Governor Recruitment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8961A7C-E45F-49A2-9C35-D42928270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289478"/>
              </p:ext>
            </p:extLst>
          </p:nvPr>
        </p:nvGraphicFramePr>
        <p:xfrm>
          <a:off x="0" y="1658814"/>
          <a:ext cx="8919411" cy="519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012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691" y="720000"/>
            <a:ext cx="8259096" cy="1259999"/>
          </a:xfrm>
        </p:spPr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Foundation Governor Recruitment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1979999"/>
            <a:ext cx="7739788" cy="329304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Current position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Vacancies – 15%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VA’s – 13%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VC’s – 6%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 </a:t>
            </a:r>
            <a:r>
              <a:rPr lang="en-US" sz="3200" dirty="0"/>
              <a:t>Academies – 22%</a:t>
            </a:r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424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720000"/>
            <a:ext cx="7772400" cy="3900126"/>
          </a:xfrm>
        </p:spPr>
        <p:txBody>
          <a:bodyPr anchor="t">
            <a:normAutofit/>
          </a:bodyPr>
          <a:lstStyle/>
          <a:p>
            <a:pPr algn="l"/>
            <a:b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</a:br>
            <a:b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</a:br>
            <a:b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What have we been doing?</a:t>
            </a:r>
          </a:p>
        </p:txBody>
      </p:sp>
    </p:spTree>
    <p:extLst>
      <p:ext uri="{BB962C8B-B14F-4D97-AF65-F5344CB8AC3E}">
        <p14:creationId xmlns:p14="http://schemas.microsoft.com/office/powerpoint/2010/main" val="56432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720000"/>
            <a:ext cx="7772400" cy="1259999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What have you been doing?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1979999"/>
            <a:ext cx="7739788" cy="4098071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78A22F"/>
                </a:solidFill>
              </a:rPr>
              <a:t>•  </a:t>
            </a:r>
            <a:r>
              <a:rPr lang="en-US" sz="4400" dirty="0"/>
              <a:t>What works?</a:t>
            </a:r>
          </a:p>
          <a:p>
            <a:pPr algn="l"/>
            <a:r>
              <a:rPr lang="en-US" sz="4400" dirty="0">
                <a:solidFill>
                  <a:srgbClr val="78A22F"/>
                </a:solidFill>
              </a:rPr>
              <a:t>• </a:t>
            </a:r>
            <a:r>
              <a:rPr lang="en-US" sz="4400" dirty="0"/>
              <a:t>Hints &amp; Tips</a:t>
            </a:r>
          </a:p>
          <a:p>
            <a:pPr algn="l"/>
            <a:r>
              <a:rPr lang="en-US" sz="4400" dirty="0">
                <a:solidFill>
                  <a:srgbClr val="78A22F"/>
                </a:solidFill>
              </a:rPr>
              <a:t>•</a:t>
            </a:r>
            <a:r>
              <a:rPr lang="en-US" sz="4400" dirty="0"/>
              <a:t> Support</a:t>
            </a:r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986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720000"/>
            <a:ext cx="7772400" cy="1259999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1979999"/>
            <a:ext cx="7739788" cy="4568285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Welcome and reflection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Virtual housekeeping 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Go Team - updates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School Effectiveness - updates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Focus - SIAMS next steps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School </a:t>
            </a:r>
            <a:r>
              <a:rPr lang="en-US" sz="3200" dirty="0" err="1"/>
              <a:t>Organisation</a:t>
            </a:r>
            <a:r>
              <a:rPr lang="en-US" sz="3200" dirty="0"/>
              <a:t> - updates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Focus  - Recruiting governors</a:t>
            </a:r>
          </a:p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Question Time</a:t>
            </a:r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105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720000"/>
            <a:ext cx="7772400" cy="1259999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1570414"/>
            <a:ext cx="7739788" cy="4567586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You will have received an email with a link to the following:</a:t>
            </a:r>
          </a:p>
          <a:p>
            <a:pPr algn="l"/>
            <a:endParaRPr lang="en-US" sz="3300" dirty="0">
              <a:solidFill>
                <a:schemeClr val="bg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Feedback form – we would really like to hear what you think of our training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The power-point slides used in this session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Any resources referred to in this session </a:t>
            </a:r>
          </a:p>
          <a:p>
            <a:pPr algn="l"/>
            <a:endParaRPr lang="en-US" sz="33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</a:rPr>
              <a:t>Further CPD opportunities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>
                <a:solidFill>
                  <a:schemeClr val="bg1"/>
                </a:solidFill>
              </a:rPr>
              <a:t>Please visit </a:t>
            </a:r>
            <a:r>
              <a:rPr lang="en-US" sz="3300" dirty="0">
                <a:solidFill>
                  <a:schemeClr val="bg1"/>
                </a:solidFill>
              </a:rPr>
              <a:t>our website for more in</a:t>
            </a:r>
            <a:r>
              <a:rPr lang="en-US" sz="3300" dirty="0">
                <a:solidFill>
                  <a:schemeClr val="bg2"/>
                </a:solidFill>
              </a:rPr>
              <a:t>formation </a:t>
            </a:r>
            <a:r>
              <a:rPr lang="en-GB" sz="3300" dirty="0">
                <a:solidFill>
                  <a:schemeClr val="bg2"/>
                </a:solidFill>
              </a:rPr>
              <a:t>www.bathandwells.org.uk/supporting-children/</a:t>
            </a:r>
            <a:endParaRPr lang="en-US" sz="3300" dirty="0">
              <a:solidFill>
                <a:schemeClr val="bg2"/>
              </a:solidFill>
            </a:endParaRPr>
          </a:p>
          <a:p>
            <a:pPr algn="l"/>
            <a:endParaRPr lang="en-US" sz="3200" dirty="0">
              <a:solidFill>
                <a:schemeClr val="bg1"/>
              </a:solidFill>
            </a:endParaRPr>
          </a:p>
          <a:p>
            <a:pPr algn="l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0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5083C7-4698-4AF3-86AA-8F1516DC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Go Team Update – Hope Is…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51690-C87D-43CA-B044-9BB5A036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23" y="1140185"/>
            <a:ext cx="5224347" cy="2839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9388C-3886-4318-B903-6370D23B1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7" y="3979504"/>
            <a:ext cx="2878496" cy="2878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812F5-EB96-47C7-BBF4-FE1416438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96" y="3979502"/>
            <a:ext cx="2878497" cy="2878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E5DFD-31BB-4950-B5AC-C262C8D63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685" y="3979504"/>
            <a:ext cx="2878496" cy="28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6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E2B832-08A6-4AC6-950B-2846A8297DEF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Go Team Update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4539B-8584-4A1E-99D6-14D9761D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70" y="1274517"/>
            <a:ext cx="8051180" cy="52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5083C7-4698-4AF3-86AA-8F1516DC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73411"/>
            <a:ext cx="8515350" cy="1325563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Go Team Update – Bible Chat Mats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14B0BBA-8B2A-4C7C-AB1B-AD695E52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906"/>
            <a:ext cx="5129561" cy="362886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4AF78C7-D173-4E22-A59F-894AF7854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68" y="3429000"/>
            <a:ext cx="4861932" cy="34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4533002" cy="16002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The Archbishop of York Young Leader’s Awards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54214"/>
            <a:ext cx="4087742" cy="29147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KS1 – KS4+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Well-being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Hope-builder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Character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Courageous Advocacy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6F48A17E-F009-4A94-B677-29BA5F8CB5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83" y="0"/>
            <a:ext cx="4285739" cy="607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6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12956"/>
            <a:ext cx="7772400" cy="110612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School Effectiveness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1226634"/>
            <a:ext cx="7739788" cy="563136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200" dirty="0">
                <a:solidFill>
                  <a:srgbClr val="78A22F"/>
                </a:solidFill>
              </a:rPr>
              <a:t>•</a:t>
            </a:r>
            <a:r>
              <a:rPr lang="en-US" sz="3200" dirty="0"/>
              <a:t> </a:t>
            </a:r>
            <a:r>
              <a:rPr lang="en-US" sz="2600" dirty="0"/>
              <a:t>CofE </a:t>
            </a:r>
            <a:r>
              <a:rPr lang="en-US" sz="2600" dirty="0" err="1"/>
              <a:t>FfEL</a:t>
            </a:r>
            <a:r>
              <a:rPr lang="en-US" sz="2600" dirty="0"/>
              <a:t> – Foundation for Educational Leadership</a:t>
            </a:r>
          </a:p>
          <a:p>
            <a:pPr algn="l"/>
            <a:r>
              <a:rPr lang="en-GB" sz="2600" u="sng" dirty="0">
                <a:hlinkClick r:id="rId3"/>
              </a:rPr>
              <a:t>www.cefel.org.uk</a:t>
            </a:r>
            <a:endParaRPr lang="en-US" sz="2600" dirty="0"/>
          </a:p>
          <a:p>
            <a:pPr algn="l"/>
            <a:r>
              <a:rPr lang="en-US" sz="2600" dirty="0">
                <a:solidFill>
                  <a:srgbClr val="78A22F"/>
                </a:solidFill>
              </a:rPr>
              <a:t>•</a:t>
            </a:r>
            <a:r>
              <a:rPr lang="en-US" sz="2600" dirty="0"/>
              <a:t> CPD </a:t>
            </a:r>
          </a:p>
          <a:p>
            <a:pPr algn="l"/>
            <a:r>
              <a:rPr lang="en-US" sz="2600" dirty="0"/>
              <a:t>School questionnaire</a:t>
            </a:r>
          </a:p>
          <a:p>
            <a:pPr algn="l"/>
            <a:r>
              <a:rPr lang="en-GB" sz="2600" u="sng" dirty="0">
                <a:hlinkClick r:id="rId4"/>
              </a:rPr>
              <a:t>www.bathandwells.org.uk/supporting-children/education-training-events</a:t>
            </a:r>
            <a:endParaRPr lang="en-GB" sz="2600" u="sng" dirty="0"/>
          </a:p>
          <a:p>
            <a:pPr algn="l"/>
            <a:r>
              <a:rPr lang="en-US" sz="2600" dirty="0">
                <a:hlinkClick r:id="rId5"/>
              </a:rPr>
              <a:t>https://www.bathandwells.org.uk/supporting-children/our-approach/school-support-questionnaire/</a:t>
            </a:r>
            <a:endParaRPr lang="en-US" sz="2600" dirty="0"/>
          </a:p>
          <a:p>
            <a:pPr algn="l"/>
            <a:endParaRPr lang="en-US" sz="2600" dirty="0"/>
          </a:p>
          <a:p>
            <a:pPr algn="l"/>
            <a:r>
              <a:rPr lang="en-US" sz="2600" dirty="0">
                <a:solidFill>
                  <a:srgbClr val="78A22F"/>
                </a:solidFill>
              </a:rPr>
              <a:t>•</a:t>
            </a:r>
            <a:r>
              <a:rPr lang="en-US" sz="2600" dirty="0"/>
              <a:t> Wellbeing resources </a:t>
            </a:r>
          </a:p>
          <a:p>
            <a:pPr algn="l"/>
            <a:r>
              <a:rPr lang="en-GB" sz="2600" dirty="0"/>
              <a:t>Mind Ed and the Anna Freud Centres updated resources – ‘Wellbeing for Education Return’ </a:t>
            </a:r>
          </a:p>
          <a:p>
            <a:pPr algn="l"/>
            <a:r>
              <a:rPr lang="en-GB" sz="2600" u="sng" dirty="0">
                <a:hlinkClick r:id="rId6"/>
              </a:rPr>
              <a:t>www.minded.org.uk</a:t>
            </a:r>
            <a:endParaRPr lang="en-US" sz="2600" dirty="0"/>
          </a:p>
          <a:p>
            <a:pPr algn="l"/>
            <a:r>
              <a:rPr lang="en-US" sz="2600" dirty="0">
                <a:solidFill>
                  <a:srgbClr val="78A22F"/>
                </a:solidFill>
              </a:rPr>
              <a:t>•</a:t>
            </a:r>
            <a:r>
              <a:rPr lang="en-US" sz="2600" dirty="0"/>
              <a:t> School Inspections </a:t>
            </a:r>
          </a:p>
          <a:p>
            <a:pPr algn="l"/>
            <a:endParaRPr lang="en-US" sz="2600" dirty="0"/>
          </a:p>
          <a:p>
            <a:pPr algn="l"/>
            <a:r>
              <a:rPr lang="en-US" sz="2600" dirty="0">
                <a:solidFill>
                  <a:srgbClr val="78A22F"/>
                </a:solidFill>
              </a:rPr>
              <a:t>•</a:t>
            </a:r>
            <a:r>
              <a:rPr lang="en-US" sz="2600" dirty="0"/>
              <a:t> Diocesan Prayer Calendar </a:t>
            </a:r>
          </a:p>
          <a:p>
            <a:pPr algn="l"/>
            <a:r>
              <a:rPr lang="en-GB" sz="2600" u="sng" dirty="0">
                <a:hlinkClick r:id="rId7"/>
              </a:rPr>
              <a:t>www.bathandwells.org.uk/ministryformission/discipleship/</a:t>
            </a:r>
          </a:p>
          <a:p>
            <a:pPr algn="l"/>
            <a:r>
              <a:rPr lang="en-GB" sz="2600" u="sng" dirty="0">
                <a:hlinkClick r:id="rId7"/>
              </a:rPr>
              <a:t>calendar-prayer/</a:t>
            </a:r>
            <a:endParaRPr lang="en-US" sz="26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073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720000"/>
            <a:ext cx="7772400" cy="1259999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Spiritual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02" y="1979999"/>
            <a:ext cx="8187396" cy="4098071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piritual leadership is the privilege of embedding a thread and opportunities throughout the context of the school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and the curriculum that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 the spirit. ‘</a:t>
            </a:r>
          </a:p>
          <a:p>
            <a:pPr algn="l"/>
            <a:endParaRPr lang="en-US" dirty="0">
              <a:solidFill>
                <a:srgbClr val="78A22F"/>
              </a:solidFill>
            </a:endParaRPr>
          </a:p>
          <a:p>
            <a:pPr algn="l"/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Who are the spiritual leaders in our school community?</a:t>
            </a:r>
          </a:p>
          <a:p>
            <a:pPr algn="l"/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How do they foster spirituality?</a:t>
            </a:r>
          </a:p>
          <a:p>
            <a:pPr algn="l"/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What supports and equips your spiritual leaders?</a:t>
            </a:r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021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37501"/>
            <a:ext cx="7886700" cy="1325563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solidFill>
                  <a:srgbClr val="78A22F"/>
                </a:solidFill>
                <a:latin typeface="Cambria" charset="0"/>
                <a:ea typeface="Cambria" charset="0"/>
                <a:cs typeface="Cambria" charset="0"/>
              </a:rPr>
              <a:t>Spiritual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D61BD-B202-4404-8B6B-ABA959B1013E}"/>
              </a:ext>
            </a:extLst>
          </p:cNvPr>
          <p:cNvSpPr txBox="1">
            <a:spLocks/>
          </p:cNvSpPr>
          <p:nvPr/>
        </p:nvSpPr>
        <p:spPr>
          <a:xfrm>
            <a:off x="478302" y="1979999"/>
            <a:ext cx="8187396" cy="409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78A22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SIAMS inspection area for development?</a:t>
            </a:r>
          </a:p>
          <a:p>
            <a:pPr marL="0" indent="0">
              <a:buNone/>
            </a:pPr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Strand 2 of the new SIAMS schedule</a:t>
            </a:r>
          </a:p>
          <a:p>
            <a:pPr marL="0" indent="0">
              <a:buNone/>
            </a:pPr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Spiritual Development Policy</a:t>
            </a:r>
          </a:p>
          <a:p>
            <a:pPr marL="0" indent="0">
              <a:buNone/>
            </a:pPr>
            <a:r>
              <a:rPr lang="en-US" dirty="0">
                <a:solidFill>
                  <a:srgbClr val="78A22F"/>
                </a:solidFill>
              </a:rPr>
              <a:t>• </a:t>
            </a:r>
            <a:r>
              <a:rPr lang="en-US" dirty="0"/>
              <a:t>CPD – Spirituality in Schools Wed 5</a:t>
            </a:r>
            <a:r>
              <a:rPr lang="en-US" baseline="30000" dirty="0"/>
              <a:t>th</a:t>
            </a:r>
            <a:r>
              <a:rPr lang="en-US" dirty="0"/>
              <a:t> May 4-5.30pm</a:t>
            </a:r>
          </a:p>
          <a:p>
            <a:pPr marL="0" indent="0">
              <a:buNone/>
            </a:pPr>
            <a:r>
              <a:rPr lang="en-US" dirty="0">
                <a:solidFill>
                  <a:srgbClr val="78A22F"/>
                </a:solidFill>
              </a:rPr>
              <a:t>•</a:t>
            </a:r>
            <a:r>
              <a:rPr lang="en-US" dirty="0"/>
              <a:t> Spirituality Overview Training Video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342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 1 BLUE (Green inner)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EEEA182CBFDB42B2D66D8786B902EE" ma:contentTypeVersion="5" ma:contentTypeDescription="Create a new document." ma:contentTypeScope="" ma:versionID="88f87fe7825f9f410da2f8ec172671a9">
  <xsd:schema xmlns:xsd="http://www.w3.org/2001/XMLSchema" xmlns:xs="http://www.w3.org/2001/XMLSchema" xmlns:p="http://schemas.microsoft.com/office/2006/metadata/properties" xmlns:ns2="5215a1fe-d1b5-4244-af2d-4166f023ba2b" targetNamespace="http://schemas.microsoft.com/office/2006/metadata/properties" ma:root="true" ma:fieldsID="d4592ae08a7f5fbe54a84d6ab7c86c59" ns2:_="">
    <xsd:import namespace="5215a1fe-d1b5-4244-af2d-4166f023ba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5a1fe-d1b5-4244-af2d-4166f023ba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2B44EC-631C-4144-AFEB-D6FB55EDCF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15a1fe-d1b5-4244-af2d-4166f023ba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1E2754-43CE-4718-BE69-177B12E81F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365417-B9D7-4639-A72F-B61488B0653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5215a1fe-d1b5-4244-af2d-4166f023ba2b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1 BLUE (green inner) (5)</Template>
  <TotalTime>164</TotalTime>
  <Words>761</Words>
  <Application>Microsoft Office PowerPoint</Application>
  <PresentationFormat>On-screen Show (4:3)</PresentationFormat>
  <Paragraphs>146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Powerpoint template 1 BLUE (Green inner)</vt:lpstr>
      <vt:lpstr>Office Theme</vt:lpstr>
      <vt:lpstr>  Heads and Chairs Briefing Suzanne McDonald – Assistant Director  School Organisation David Williams – Assistant Director School Effectiveness</vt:lpstr>
      <vt:lpstr>Agenda</vt:lpstr>
      <vt:lpstr>Go Team Update – Hope Is…</vt:lpstr>
      <vt:lpstr>PowerPoint Presentation</vt:lpstr>
      <vt:lpstr>Go Team Update – Bible Chat Mats</vt:lpstr>
      <vt:lpstr>The Archbishop of York Young Leader’s Awards</vt:lpstr>
      <vt:lpstr>School Effectiveness updates</vt:lpstr>
      <vt:lpstr>Spiritual Leadership</vt:lpstr>
      <vt:lpstr>Spiritual Development</vt:lpstr>
      <vt:lpstr>SIAMS – next steps</vt:lpstr>
      <vt:lpstr>SIAMS – how can I be ready?</vt:lpstr>
      <vt:lpstr>Breakout rooms</vt:lpstr>
      <vt:lpstr>School Organisation Updates</vt:lpstr>
      <vt:lpstr>Environmental Policy</vt:lpstr>
      <vt:lpstr>Bridging the Diversity Gap 17th May 6-7.30pm via Zoom</vt:lpstr>
      <vt:lpstr>Foundation Governor Recruitment </vt:lpstr>
      <vt:lpstr>Foundation Governor Recruitment </vt:lpstr>
      <vt:lpstr>   What have we been doing?</vt:lpstr>
      <vt:lpstr>What have you been doing?</vt:lpstr>
      <vt:lpstr>Thank you</vt:lpstr>
    </vt:vector>
  </TitlesOfParts>
  <Company>Diocese Bath &amp; Wells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session Name and job title of presenter</dc:title>
  <dc:creator>Vicky Christophers1</dc:creator>
  <cp:lastModifiedBy>Helen Garrett</cp:lastModifiedBy>
  <cp:revision>30</cp:revision>
  <dcterms:created xsi:type="dcterms:W3CDTF">2020-09-10T08:17:24Z</dcterms:created>
  <dcterms:modified xsi:type="dcterms:W3CDTF">2021-03-11T14:34:10Z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0x010100B9EEEA182CBFDB42B2D66D8786B902EE</vt:lpwstr>
  </property>
</Properties>
</file>