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28"/>
  </p:notesMasterIdLst>
  <p:sldIdLst>
    <p:sldId id="256" r:id="rId6"/>
    <p:sldId id="350" r:id="rId7"/>
    <p:sldId id="258" r:id="rId8"/>
    <p:sldId id="262" r:id="rId9"/>
    <p:sldId id="263" r:id="rId10"/>
    <p:sldId id="265" r:id="rId11"/>
    <p:sldId id="264" r:id="rId12"/>
    <p:sldId id="340" r:id="rId13"/>
    <p:sldId id="266" r:id="rId14"/>
    <p:sldId id="351" r:id="rId15"/>
    <p:sldId id="354" r:id="rId16"/>
    <p:sldId id="301" r:id="rId17"/>
    <p:sldId id="270" r:id="rId18"/>
    <p:sldId id="272" r:id="rId19"/>
    <p:sldId id="274" r:id="rId20"/>
    <p:sldId id="355" r:id="rId21"/>
    <p:sldId id="336" r:id="rId22"/>
    <p:sldId id="337" r:id="rId23"/>
    <p:sldId id="338" r:id="rId24"/>
    <p:sldId id="339" r:id="rId25"/>
    <p:sldId id="353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2000" autoAdjust="0"/>
  </p:normalViewPr>
  <p:slideViewPr>
    <p:cSldViewPr snapToGrid="0" snapToObjects="1">
      <p:cViewPr varScale="1">
        <p:scale>
          <a:sx n="66" d="100"/>
          <a:sy n="66" d="100"/>
        </p:scale>
        <p:origin x="1500" y="72"/>
      </p:cViewPr>
      <p:guideLst>
        <p:guide orient="horz" pos="2160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91AA-15AF-4A86-94FD-19D96BFBF3F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C14EB-80E3-474F-8373-048B6B0B2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1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21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F0D660C3-E849-4ED4-87FF-888DBC54CA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2CDFEB54-9933-4966-B9C9-734C76B6C2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53594A42-EB42-45AB-A1D4-EA931195B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477FC1-D103-40C3-8449-04D185EAB7FF}" type="slidenum">
              <a:rPr lang="en-GB" altLang="en-US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1F0232C9-48AC-4B1C-B50B-7B9F7D5AD7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808C6847-8D5F-4FED-808D-29F3BC51D3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C4548A07-D5BD-4276-B733-CBC2A441F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483A677-7902-4C88-A165-B9C8B63EA690}" type="slidenum">
              <a:rPr lang="en-GB" altLang="en-US">
                <a:solidFill>
                  <a:srgbClr val="000000"/>
                </a:solidFill>
              </a:rPr>
              <a:pPr/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6DD11D54-35E6-43BA-BDE2-CAE63FA15E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647F99BA-91BD-4BFE-95C4-63EA8EF4D1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Teaching &amp; Learning APPROACH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The teaching and learning approach is fundamental to the Understanding Christianity resource.  Teachers need to select from activities in each aspect to give a balance of learning activities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980B4B7A-4001-4EA2-9FA7-D97641837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F27DC8F-3FA1-42F4-9FBD-1980B1B3E116}" type="slidenum">
              <a:rPr lang="en-GB" altLang="en-US">
                <a:solidFill>
                  <a:srgbClr val="000000"/>
                </a:solidFill>
              </a:rPr>
              <a:pPr/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CDE072C1-D4A2-4F7E-A6F2-52CD4ECF3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BA92CA37-962C-42C8-9E01-E7737D51BA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29 units of work provide rich resources for teachers – supporting their subject knowledge as well as offering a wide range of ideas and resources to teach the concepts in a variety of settings.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b="1" dirty="0"/>
              <a:t>‘Essential information’ </a:t>
            </a:r>
            <a:r>
              <a:rPr lang="en-GB" altLang="en-US" dirty="0"/>
              <a:t>designed to give teachers some confidence in handling the content.  To look at first!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b="1" dirty="0"/>
              <a:t>‘You might like to start with…’ </a:t>
            </a:r>
            <a:r>
              <a:rPr lang="en-GB" altLang="en-US" dirty="0"/>
              <a:t> starter activities, bridge to pupils’ experience, imaginative ways in.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Etc.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Show example unit:  Lower key stage 2 Incarnation/God – find in your files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Start with essential information or teachers &gt; Core Learning &gt; Digging Deeper (also mention downloadable resources)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784D8B6D-3093-437A-AF1A-FF7FC5C38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CAC86A-E8A5-4ECF-8579-0260BCBFA055}" type="slidenum">
              <a:rPr lang="en-GB" altLang="en-US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52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5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32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231EB-9AA4-447E-BA24-A7E4EF0CF9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2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7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3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2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1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96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14EB-80E3-474F-8373-048B6B0B232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6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2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2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2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6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 Powerpoint Slides9.jpg">
            <a:extLst>
              <a:ext uri="{FF2B5EF4-FFF2-40B4-BE49-F238E27FC236}">
                <a16:creationId xmlns:a16="http://schemas.microsoft.com/office/drawing/2014/main" id="{1CC0D619-DDCE-42BF-8F81-2EBA98A1E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64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re.org.uk/about-natre/free-resources-for-you-and-your-pupil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tlre.org/resources/knowledge-organisers" TargetMode="External"/><Relationship Id="rId5" Type="http://schemas.openxmlformats.org/officeDocument/2006/relationships/hyperlink" Target="https://www.bbc.co.uk/cbeebies/shows/lets-celebrate" TargetMode="External"/><Relationship Id="rId4" Type="http://schemas.openxmlformats.org/officeDocument/2006/relationships/hyperlink" Target="http://www.request.org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620000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‘Help, I’ve been given RE!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500000"/>
            <a:ext cx="7739788" cy="165576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Pauline Dodds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</a:rPr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60393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4445-B1BD-4482-B6DE-4FD8E702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80A2B-AA98-4A1F-BADF-D3858ABE9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do I know about the RE teaching and learning  in the classrooms?</a:t>
            </a:r>
          </a:p>
          <a:p>
            <a:r>
              <a:rPr lang="en-GB" dirty="0"/>
              <a:t>What do I need to find out?</a:t>
            </a:r>
          </a:p>
        </p:txBody>
      </p:sp>
    </p:spTree>
    <p:extLst>
      <p:ext uri="{BB962C8B-B14F-4D97-AF65-F5344CB8AC3E}">
        <p14:creationId xmlns:p14="http://schemas.microsoft.com/office/powerpoint/2010/main" val="198074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CCBD42-9B63-4718-A85D-05607D2C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Understanding Christianity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FD3A8B-251A-4F5E-ADAA-E440A28AB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Aims and purposes:</a:t>
            </a:r>
          </a:p>
          <a:p>
            <a:r>
              <a:rPr lang="en-GB" dirty="0"/>
              <a:t>For pupils to leave school with a coherent understanding of Christian belief and practice</a:t>
            </a:r>
          </a:p>
          <a:p>
            <a:r>
              <a:rPr lang="en-GB" dirty="0"/>
              <a:t>To give pupils from Reception to Year 9 opportunity to explore key theological concepts within Christianity</a:t>
            </a:r>
          </a:p>
          <a:p>
            <a:r>
              <a:rPr lang="en-GB" dirty="0"/>
              <a:t>To support teachers in developing their own knowledge and understanding of Christianity as a global world faith and to teach with confidence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08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1">
            <a:extLst>
              <a:ext uri="{FF2B5EF4-FFF2-40B4-BE49-F238E27FC236}">
                <a16:creationId xmlns:a16="http://schemas.microsoft.com/office/drawing/2014/main" id="{F9EF74E3-4F3F-49AC-B9B7-D125FDAA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>
                <a:solidFill>
                  <a:srgbClr val="898989"/>
                </a:solidFill>
              </a:rPr>
              <a:t>© RE Today 2016</a:t>
            </a: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B317F44E-D963-4E24-8EF6-410A11E72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"/>
            <a:ext cx="8992450" cy="669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C81C1E-1798-4C62-945B-C238E3C1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1055688"/>
            <a:ext cx="301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000000"/>
                </a:solidFill>
              </a:rPr>
              <a:t>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27042-26B5-476C-82FB-E618CA69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1728788"/>
            <a:ext cx="301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000000"/>
                </a:solidFill>
              </a:rPr>
              <a:t>Creation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5FD09-1A82-42B8-93A6-10952F436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2325688"/>
            <a:ext cx="3014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Fall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FD43A-8A04-4A04-BE0F-4E39CF9E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2973388"/>
            <a:ext cx="301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People of God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C3913-D4B7-4933-A556-181D0E59D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3590925"/>
            <a:ext cx="3014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Incarnation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C1260-9599-498A-97C0-B00FFE997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4238625"/>
            <a:ext cx="3013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Gospel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7BB31-8FED-424A-A28D-D17374B7C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843463"/>
            <a:ext cx="3014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Salvation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4701F-1265-42DE-AFF4-A44F5FDC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5500688"/>
            <a:ext cx="3475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Kingdom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62F3C78F-F51C-4D9F-8ECA-EE896F7FC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188" y="0"/>
            <a:ext cx="10563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F5FC1-F93E-4124-AAAA-B18892BB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5495925"/>
            <a:ext cx="125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B050"/>
                </a:solidFill>
              </a:rPr>
              <a:t>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DCEB8-FFD9-4509-AEC8-C1B9E443B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5500688"/>
            <a:ext cx="1254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C000"/>
                </a:solidFill>
              </a:rPr>
              <a:t>Salvation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4B29A-A58B-4CA6-8D9C-5255F8B6B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5500688"/>
            <a:ext cx="1319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Incarnation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C161A-AEA1-44FD-BCE0-EFF9EAF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4659313"/>
            <a:ext cx="1255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C000"/>
                </a:solidFill>
              </a:rPr>
              <a:t>Salvation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9625C-27F0-4E1A-B086-4426BEB5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4659313"/>
            <a:ext cx="125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9B3B7"/>
                </a:solidFill>
              </a:rPr>
              <a:t>Gospel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4D412-940E-4E17-8834-8D436E2C9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4659313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Incarnation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FB481-7E2C-4BAE-9A81-2BB9D278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4664075"/>
            <a:ext cx="125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B050"/>
                </a:solidFill>
              </a:rPr>
              <a:t>Creation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B9DB5-7FEC-49DD-B66A-8F0E48D9E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4659313"/>
            <a:ext cx="1255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5C315E"/>
                </a:solidFill>
              </a:rPr>
              <a:t>God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A429C-FA14-4567-BBEC-848BD3A9C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3490913"/>
            <a:ext cx="1255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C000"/>
                </a:solidFill>
              </a:rPr>
              <a:t>Salvation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9BCC5-617B-4A86-80DC-B6E56DAB1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3486150"/>
            <a:ext cx="1255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9B3B7"/>
                </a:solidFill>
              </a:rPr>
              <a:t>Gospel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F1623A-EDAB-42A8-B3E4-564855AE0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3490913"/>
            <a:ext cx="1312863" cy="368300"/>
          </a:xfrm>
          <a:prstGeom prst="rect">
            <a:avLst/>
          </a:prstGeom>
          <a:solidFill>
            <a:schemeClr val="bg1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Incarnation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A096F0-135C-4A78-ACA3-383B57E69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3429000"/>
            <a:ext cx="1255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55A11"/>
                </a:solidFill>
              </a:rPr>
              <a:t>People of God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572FDC-F72D-4CF0-B9F2-D91F87C6E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490913"/>
            <a:ext cx="186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B050"/>
                </a:solidFill>
              </a:rPr>
              <a:t>Creation/</a:t>
            </a:r>
            <a:r>
              <a:rPr lang="en-GB" altLang="en-US" sz="1800" b="1">
                <a:solidFill>
                  <a:srgbClr val="000000"/>
                </a:solidFill>
              </a:rPr>
              <a:t>Fall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55E287-47B8-460C-A914-54BFA1A8C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575" y="3429000"/>
            <a:ext cx="1255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F6000"/>
                </a:solidFill>
              </a:rPr>
              <a:t>Kingdom of God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F7BF13-5957-4D30-97B0-ADBCEAE58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374900"/>
            <a:ext cx="1255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5C315E"/>
                </a:solidFill>
              </a:rPr>
              <a:t>God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DD3F5-B639-4DD0-8998-D12A4463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2400300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C000"/>
                </a:solidFill>
              </a:rPr>
              <a:t>Salvation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9DE9F-E80F-49EE-B373-925D5864F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613" y="2395538"/>
            <a:ext cx="1255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9B3B7"/>
                </a:solidFill>
              </a:rPr>
              <a:t>Gospel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419BC5-CF47-4B31-AE2E-B2F31F81C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24003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Incarnation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84457A-DB37-434D-A934-05905A5A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2311400"/>
            <a:ext cx="1255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55A11"/>
                </a:solidFill>
              </a:rPr>
              <a:t>People of God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DB3D1-7D2D-4163-B919-325D9159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229711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B050"/>
                </a:solidFill>
              </a:rPr>
              <a:t>Creation/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Fall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5A6132-8D27-4425-BACB-586378C4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2230438"/>
            <a:ext cx="125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F6000"/>
                </a:solidFill>
              </a:rPr>
              <a:t>Kingdom of God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8B61AE-3657-4FD1-BE1C-BC3B5740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1292225"/>
            <a:ext cx="125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5C315E"/>
                </a:solidFill>
              </a:rPr>
              <a:t>God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1592D-D774-4978-9DAF-99131A129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1325563"/>
            <a:ext cx="1255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C000"/>
                </a:solidFill>
              </a:rPr>
              <a:t>Salvation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F5C43B-66B8-4BBC-8C8E-AE57E0A4B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1320800"/>
            <a:ext cx="1255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19B3B7"/>
                </a:solidFill>
              </a:rPr>
              <a:t>Gospel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EDB273-7990-4154-A5EB-323B18210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1323975"/>
            <a:ext cx="131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Incarnation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639515-DD4B-4182-9816-327D2548A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1168400"/>
            <a:ext cx="1255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55A11"/>
                </a:solidFill>
              </a:rPr>
              <a:t>People of God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978892-4A68-422D-89FE-01F242F5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1306513"/>
            <a:ext cx="1938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B050"/>
                </a:solidFill>
              </a:rPr>
              <a:t>Creation   </a:t>
            </a:r>
            <a:r>
              <a:rPr lang="en-GB" altLang="en-US" sz="1800" b="1">
                <a:solidFill>
                  <a:srgbClr val="000000"/>
                </a:solidFill>
              </a:rPr>
              <a:t>Fall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7DEAD6-BFD2-4CCF-B25E-E4AF8EAAD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850" y="1154113"/>
            <a:ext cx="125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7F6000"/>
                </a:solidFill>
              </a:rPr>
              <a:t>Kingdom of God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F068F7-1DAA-4E78-BCCA-9714019C6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1173163"/>
            <a:ext cx="1254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Prophecy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Wisdom</a:t>
            </a:r>
          </a:p>
        </p:txBody>
      </p:sp>
      <p:sp>
        <p:nvSpPr>
          <p:cNvPr id="50208" name="Footer Placeholder 34">
            <a:extLst>
              <a:ext uri="{FF2B5EF4-FFF2-40B4-BE49-F238E27FC236}">
                <a16:creationId xmlns:a16="http://schemas.microsoft.com/office/drawing/2014/main" id="{762814ED-7BDF-4FFA-89E8-DE70E908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021388" y="6372225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>
                <a:solidFill>
                  <a:srgbClr val="898989"/>
                </a:solidFill>
              </a:rPr>
              <a:t>© RE Today 2016</a:t>
            </a:r>
          </a:p>
        </p:txBody>
      </p:sp>
      <p:pic>
        <p:nvPicPr>
          <p:cNvPr id="50209" name="Picture 35">
            <a:extLst>
              <a:ext uri="{FF2B5EF4-FFF2-40B4-BE49-F238E27FC236}">
                <a16:creationId xmlns:a16="http://schemas.microsoft.com/office/drawing/2014/main" id="{0AED6F0B-BFE8-4164-B9D9-91C3F0E17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21812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DD99E5FA-CC55-4794-A75D-786814D14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57175"/>
            <a:ext cx="774382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Footer Placeholder 2">
            <a:extLst>
              <a:ext uri="{FF2B5EF4-FFF2-40B4-BE49-F238E27FC236}">
                <a16:creationId xmlns:a16="http://schemas.microsoft.com/office/drawing/2014/main" id="{E9FCE785-B8D2-48BD-B899-6FE1DEB6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>
                <a:solidFill>
                  <a:srgbClr val="898989"/>
                </a:solidFill>
              </a:rPr>
              <a:t>© RE Today 2016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13618-508B-4FD8-ACB2-3E49BBD8F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129213"/>
            <a:ext cx="142081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33984B-22D9-4A84-9598-48ECB5C9D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529263"/>
            <a:ext cx="14208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4A5028-FCCE-4DB7-9DD5-63DA5D0C0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57175"/>
            <a:ext cx="14208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3">
            <a:extLst>
              <a:ext uri="{FF2B5EF4-FFF2-40B4-BE49-F238E27FC236}">
                <a16:creationId xmlns:a16="http://schemas.microsoft.com/office/drawing/2014/main" id="{CA5BC478-E924-4681-9EC9-58C1FC050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-61913"/>
            <a:ext cx="541337" cy="81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:a16="http://schemas.microsoft.com/office/drawing/2014/main" id="{450642C7-F6F7-4A4B-BCF9-F8E07D1C9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861">
            <a:off x="2511425" y="1501775"/>
            <a:ext cx="5141913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>
            <a:extLst>
              <a:ext uri="{FF2B5EF4-FFF2-40B4-BE49-F238E27FC236}">
                <a16:creationId xmlns:a16="http://schemas.microsoft.com/office/drawing/2014/main" id="{F4E19068-1ECE-4573-8A73-7536FEC6B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719263"/>
            <a:ext cx="514985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>
            <a:extLst>
              <a:ext uri="{FF2B5EF4-FFF2-40B4-BE49-F238E27FC236}">
                <a16:creationId xmlns:a16="http://schemas.microsoft.com/office/drawing/2014/main" id="{99A2BBCF-AFD7-40DD-9A52-B8EACC619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9703">
            <a:off x="2157413" y="2203450"/>
            <a:ext cx="5151437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C0310E-19F3-4590-898B-0ACE3CC760ED}"/>
              </a:ext>
            </a:extLst>
          </p:cNvPr>
          <p:cNvCxnSpPr/>
          <p:nvPr/>
        </p:nvCxnSpPr>
        <p:spPr>
          <a:xfrm flipH="1" flipV="1">
            <a:off x="3525838" y="3055938"/>
            <a:ext cx="152400" cy="309245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DD2F3A-3DC7-4247-A627-3A14F597B294}"/>
              </a:ext>
            </a:extLst>
          </p:cNvPr>
          <p:cNvCxnSpPr/>
          <p:nvPr/>
        </p:nvCxnSpPr>
        <p:spPr>
          <a:xfrm>
            <a:off x="1649413" y="1624013"/>
            <a:ext cx="769937" cy="33020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5A6173-3C62-470D-AD86-E06E3A752019}"/>
              </a:ext>
            </a:extLst>
          </p:cNvPr>
          <p:cNvCxnSpPr/>
          <p:nvPr/>
        </p:nvCxnSpPr>
        <p:spPr>
          <a:xfrm flipH="1" flipV="1">
            <a:off x="5832475" y="5260975"/>
            <a:ext cx="387350" cy="69215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F66D87-67E7-4AB4-B03E-4F85DA4C523E}"/>
              </a:ext>
            </a:extLst>
          </p:cNvPr>
          <p:cNvCxnSpPr/>
          <p:nvPr/>
        </p:nvCxnSpPr>
        <p:spPr>
          <a:xfrm flipV="1">
            <a:off x="1343025" y="3595688"/>
            <a:ext cx="957263" cy="657225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492CEF-1441-40A7-BD37-FC56DA5D3B8D}"/>
              </a:ext>
            </a:extLst>
          </p:cNvPr>
          <p:cNvCxnSpPr>
            <a:stCxn id="15" idx="3"/>
          </p:cNvCxnSpPr>
          <p:nvPr/>
        </p:nvCxnSpPr>
        <p:spPr>
          <a:xfrm flipV="1">
            <a:off x="1984375" y="5067300"/>
            <a:ext cx="434975" cy="117475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70729E-1C04-42F3-9EF4-395D6B5087A7}"/>
              </a:ext>
            </a:extLst>
          </p:cNvPr>
          <p:cNvCxnSpPr/>
          <p:nvPr/>
        </p:nvCxnSpPr>
        <p:spPr>
          <a:xfrm flipV="1">
            <a:off x="1604963" y="2627313"/>
            <a:ext cx="504825" cy="93662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5B8519-50DB-4B5A-963A-D903C0CC2A70}"/>
              </a:ext>
            </a:extLst>
          </p:cNvPr>
          <p:cNvSpPr txBox="1"/>
          <p:nvPr/>
        </p:nvSpPr>
        <p:spPr>
          <a:xfrm>
            <a:off x="112713" y="2544763"/>
            <a:ext cx="1617662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Core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31349-5565-4708-9C0E-3B8ED5E13932}"/>
              </a:ext>
            </a:extLst>
          </p:cNvPr>
          <p:cNvSpPr txBox="1"/>
          <p:nvPr/>
        </p:nvSpPr>
        <p:spPr>
          <a:xfrm>
            <a:off x="612775" y="1219200"/>
            <a:ext cx="1617663" cy="661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Digging deeper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A0225-7602-407D-B593-BA7416AC87B0}"/>
              </a:ext>
            </a:extLst>
          </p:cNvPr>
          <p:cNvSpPr txBox="1"/>
          <p:nvPr/>
        </p:nvSpPr>
        <p:spPr>
          <a:xfrm>
            <a:off x="5283200" y="5922963"/>
            <a:ext cx="3127375" cy="66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Teaching and learning suggestions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CFD95-04D5-43DC-95F5-A741BF46BDEC}"/>
              </a:ext>
            </a:extLst>
          </p:cNvPr>
          <p:cNvSpPr txBox="1"/>
          <p:nvPr/>
        </p:nvSpPr>
        <p:spPr>
          <a:xfrm>
            <a:off x="2419350" y="6169025"/>
            <a:ext cx="3203575" cy="37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You might like to start with…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0698F-42F6-40F8-9A42-6B5F2A5C8C7F}"/>
              </a:ext>
            </a:extLst>
          </p:cNvPr>
          <p:cNvSpPr txBox="1"/>
          <p:nvPr/>
        </p:nvSpPr>
        <p:spPr>
          <a:xfrm>
            <a:off x="317500" y="4995863"/>
            <a:ext cx="1666875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Building blocks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5229EF-51F7-4094-8545-C77C2FD9F3D8}"/>
              </a:ext>
            </a:extLst>
          </p:cNvPr>
          <p:cNvSpPr txBox="1"/>
          <p:nvPr/>
        </p:nvSpPr>
        <p:spPr>
          <a:xfrm>
            <a:off x="254000" y="4124325"/>
            <a:ext cx="1616075" cy="37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Outcomes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F63D8-A96C-41C3-99B1-FAB32B0CBD01}"/>
              </a:ext>
            </a:extLst>
          </p:cNvPr>
          <p:cNvSpPr txBox="1"/>
          <p:nvPr/>
        </p:nvSpPr>
        <p:spPr>
          <a:xfrm>
            <a:off x="3727450" y="323850"/>
            <a:ext cx="1617663" cy="66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Essential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DD881-C69E-4A8A-B013-BB7CD773515A}"/>
              </a:ext>
            </a:extLst>
          </p:cNvPr>
          <p:cNvSpPr txBox="1"/>
          <p:nvPr/>
        </p:nvSpPr>
        <p:spPr>
          <a:xfrm>
            <a:off x="5053013" y="458788"/>
            <a:ext cx="3462337" cy="944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6531" indent="-316531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Background for teachers</a:t>
            </a:r>
          </a:p>
          <a:p>
            <a:pPr marL="316531" indent="-316531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Links</a:t>
            </a:r>
          </a:p>
          <a:p>
            <a:pPr marL="316531" indent="-316531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Resources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F5C2EA-0A2A-48C7-9A67-D395D2E29888}"/>
              </a:ext>
            </a:extLst>
          </p:cNvPr>
          <p:cNvSpPr/>
          <p:nvPr/>
        </p:nvSpPr>
        <p:spPr>
          <a:xfrm>
            <a:off x="112713" y="458788"/>
            <a:ext cx="3322637" cy="236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1B8FEE-A1C3-4BCF-88AB-33A70AE224CA}"/>
              </a:ext>
            </a:extLst>
          </p:cNvPr>
          <p:cNvCxnSpPr/>
          <p:nvPr/>
        </p:nvCxnSpPr>
        <p:spPr>
          <a:xfrm flipH="1">
            <a:off x="3435350" y="831850"/>
            <a:ext cx="292100" cy="54610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46A8F0-B6F3-4FF9-8843-D118E6728DEA}"/>
              </a:ext>
            </a:extLst>
          </p:cNvPr>
          <p:cNvSpPr txBox="1"/>
          <p:nvPr/>
        </p:nvSpPr>
        <p:spPr>
          <a:xfrm>
            <a:off x="7680325" y="4252913"/>
            <a:ext cx="1392238" cy="66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46" b="1" dirty="0">
                <a:solidFill>
                  <a:prstClr val="black"/>
                </a:solidFill>
                <a:latin typeface="+mn-lt"/>
              </a:rPr>
              <a:t>Resource sheets</a:t>
            </a:r>
          </a:p>
        </p:txBody>
      </p:sp>
      <p:sp>
        <p:nvSpPr>
          <p:cNvPr id="54294" name="Footer Placeholder 5">
            <a:extLst>
              <a:ext uri="{FF2B5EF4-FFF2-40B4-BE49-F238E27FC236}">
                <a16:creationId xmlns:a16="http://schemas.microsoft.com/office/drawing/2014/main" id="{33D8F263-A471-4AE8-BE15-1DB659EEBF1C}"/>
              </a:ext>
            </a:extLst>
          </p:cNvPr>
          <p:cNvSpPr txBox="1">
            <a:spLocks/>
          </p:cNvSpPr>
          <p:nvPr/>
        </p:nvSpPr>
        <p:spPr bwMode="auto">
          <a:xfrm>
            <a:off x="187325" y="6421438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898989"/>
                </a:solidFill>
              </a:rPr>
              <a:t>© RE Today 2016</a:t>
            </a:r>
          </a:p>
        </p:txBody>
      </p:sp>
      <p:pic>
        <p:nvPicPr>
          <p:cNvPr id="54295" name="Picture 22">
            <a:extLst>
              <a:ext uri="{FF2B5EF4-FFF2-40B4-BE49-F238E27FC236}">
                <a16:creationId xmlns:a16="http://schemas.microsoft.com/office/drawing/2014/main" id="{E58DEFBB-EF34-4A0B-B7FA-39CFC1C52D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77813"/>
            <a:ext cx="37036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8DFE-5AF0-4928-82CA-61BC84E7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AA94-07E2-48CD-A533-2A6AD995C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your school using Understanding Christianity?</a:t>
            </a:r>
          </a:p>
          <a:p>
            <a:r>
              <a:rPr lang="en-GB" dirty="0"/>
              <a:t> Do the teachers feel confident using it?</a:t>
            </a:r>
          </a:p>
          <a:p>
            <a:r>
              <a:rPr lang="en-GB" dirty="0"/>
              <a:t>How is it impacting on the children?</a:t>
            </a:r>
          </a:p>
          <a:p>
            <a:r>
              <a:rPr lang="en-GB" dirty="0"/>
              <a:t>If you’re not yet using UC, what resource do you use to teach Christian belief and practice?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254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939B-A517-424C-AB78-79A44ECE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EB24F-48CE-4334-A79D-374DD1F1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5696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NATRE   </a:t>
            </a:r>
            <a:r>
              <a:rPr lang="en-GB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www.natre.org.uk/about-natre/free-resources-for-you-and-your-pupils/</a:t>
            </a:r>
            <a:r>
              <a:rPr lang="en-GB" dirty="0"/>
              <a:t>  (home learning)</a:t>
            </a:r>
          </a:p>
          <a:p>
            <a:r>
              <a:rPr lang="en-GB" dirty="0"/>
              <a:t>BBC Bitesize Religious Education (KS1)</a:t>
            </a:r>
          </a:p>
          <a:p>
            <a:r>
              <a:rPr lang="en-GB" dirty="0"/>
              <a:t>BBC ‘My Life, My Religion’  You Tube (KS2)</a:t>
            </a:r>
          </a:p>
          <a:p>
            <a:r>
              <a:rPr lang="en-GB" dirty="0" err="1"/>
              <a:t>REQuest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www.request.org.uk</a:t>
            </a:r>
            <a:r>
              <a:rPr lang="en-GB" dirty="0"/>
              <a:t>  (Christianity) </a:t>
            </a:r>
          </a:p>
          <a:p>
            <a:r>
              <a:rPr lang="en-GB" dirty="0"/>
              <a:t>Let’s Celebrate – </a:t>
            </a:r>
            <a:r>
              <a:rPr lang="en-GB" b="0" i="0" u="none" strike="noStrike" dirty="0">
                <a:solidFill>
                  <a:srgbClr val="383838"/>
                </a:solidFill>
                <a:effectLst/>
              </a:rPr>
              <a:t>Short films and games on a range of religions from CBeebies. Suitable for early years</a:t>
            </a:r>
            <a:r>
              <a:rPr lang="en-GB" dirty="0"/>
              <a:t> </a:t>
            </a:r>
            <a:r>
              <a:rPr lang="en-GB" dirty="0">
                <a:hlinkClick r:id="rId5"/>
              </a:rPr>
              <a:t>https://www.bbc.co.uk/cbeebies/shows/lets-celebrate</a:t>
            </a:r>
            <a:r>
              <a:rPr lang="en-GB" dirty="0"/>
              <a:t> </a:t>
            </a:r>
          </a:p>
          <a:p>
            <a:r>
              <a:rPr lang="en-GB" dirty="0"/>
              <a:t>Face book: Primary RE, RE Subject Leaders (Primary) Save RE </a:t>
            </a:r>
          </a:p>
          <a:p>
            <a:r>
              <a:rPr lang="en-GB" dirty="0"/>
              <a:t>Knowledge organisers - see Learn, Teach, Lead RE </a:t>
            </a:r>
            <a:r>
              <a:rPr lang="en-GB" b="0" i="0" u="none" strike="noStrike" dirty="0">
                <a:solidFill>
                  <a:srgbClr val="006621"/>
                </a:solidFill>
                <a:effectLst/>
                <a:hlinkClick r:id="rId6"/>
              </a:rPr>
              <a:t>https://www.ltlre.org/resources/knowledge-organisers</a:t>
            </a:r>
            <a:endParaRPr lang="en-GB" b="0" i="0" u="none" strike="noStrike" dirty="0">
              <a:solidFill>
                <a:srgbClr val="0066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89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D391-CB1D-44DE-9580-64A9A19B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impact of RE – assessment and evidence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64FC4-AB59-42EA-B389-55C126EED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Agreed syllabus assessment guidance</a:t>
            </a:r>
          </a:p>
          <a:p>
            <a:r>
              <a:rPr lang="en-GB" dirty="0"/>
              <a:t>Understanding Christianity – the ‘Salisbury’ grids</a:t>
            </a:r>
          </a:p>
          <a:p>
            <a:r>
              <a:rPr lang="en-GB" dirty="0"/>
              <a:t>RE Today publication</a:t>
            </a:r>
          </a:p>
          <a:p>
            <a:r>
              <a:rPr lang="en-GB" dirty="0"/>
              <a:t>RE Quality Mark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0CAF9E-DD3C-401A-8955-2BE22CD7B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15" y="2801257"/>
            <a:ext cx="2844800" cy="37795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486968-CEAB-4B67-A742-2E7C4B753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800" y="3916118"/>
            <a:ext cx="1901371" cy="26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1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8DFE-5AF0-4928-82CA-61BC84E7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AA94-07E2-48CD-A533-2A6AD995C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often do you ask teachers to assess their children’s progress?</a:t>
            </a:r>
          </a:p>
          <a:p>
            <a:r>
              <a:rPr lang="en-GB" dirty="0"/>
              <a:t>How do you ask them to record the results of the assessments? </a:t>
            </a:r>
          </a:p>
          <a:p>
            <a:r>
              <a:rPr lang="en-GB" dirty="0"/>
              <a:t>How else might teachers demonstrate evidence of their children’s learning/progress?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32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2C34-F813-4F96-AF5C-EF4B8E21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+mn-lt"/>
              </a:rPr>
              <a:t>Reflection – Isaiah 43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529646-966D-449B-9109-6317B2EAE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9486" b="3"/>
          <a:stretch/>
        </p:blipFill>
        <p:spPr bwMode="auto">
          <a:xfrm rot="5400000">
            <a:off x="4283479" y="1627989"/>
            <a:ext cx="4341964" cy="41241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61408-2433-42A3-874C-CB028B0A5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520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Lord God, you are always with me.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You are with me by day and by night.                             </a:t>
            </a:r>
          </a:p>
          <a:p>
            <a:pPr marL="0" indent="0">
              <a:buNone/>
            </a:pPr>
            <a:r>
              <a:rPr lang="en-US" sz="2000" dirty="0"/>
              <a:t>You are with me when I am happy and when I am sad. </a:t>
            </a:r>
          </a:p>
          <a:p>
            <a:pPr marL="0" indent="0">
              <a:buNone/>
            </a:pPr>
            <a:r>
              <a:rPr lang="en-US" sz="2000" dirty="0"/>
              <a:t>You are with me when I am peaceful and when I am anxious.</a:t>
            </a:r>
          </a:p>
          <a:p>
            <a:pPr marL="0" indent="0">
              <a:buNone/>
            </a:pPr>
            <a:r>
              <a:rPr lang="en-US" sz="2000" dirty="0"/>
              <a:t>Help me to remember and be thankful.</a:t>
            </a:r>
          </a:p>
          <a:p>
            <a:pPr marL="0" indent="0">
              <a:buNone/>
            </a:pPr>
            <a:r>
              <a:rPr lang="en-US" sz="2000" dirty="0"/>
              <a:t>Amen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6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40B2-958B-4BF6-ABEF-3B79ABDA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Who will be checking?</a:t>
            </a:r>
            <a:b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Ofsted and SIAMS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BAE1-4017-492A-BEA1-B15DFD7D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7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Ofsted:</a:t>
            </a:r>
          </a:p>
          <a:p>
            <a:r>
              <a:rPr lang="en-GB" dirty="0"/>
              <a:t>Comments on the quality of provision of RE in a VC/community school, and compliance with the law</a:t>
            </a:r>
          </a:p>
          <a:p>
            <a:r>
              <a:rPr lang="en-GB" dirty="0"/>
              <a:t>Broad and balanced curriculum – RE ‘Deep dives’</a:t>
            </a:r>
          </a:p>
          <a:p>
            <a:r>
              <a:rPr lang="en-GB" dirty="0"/>
              <a:t>Subject leadership a new focus</a:t>
            </a:r>
          </a:p>
          <a:p>
            <a:pPr marL="0" indent="0">
              <a:buNone/>
            </a:pPr>
            <a:r>
              <a:rPr lang="en-GB" dirty="0"/>
              <a:t>SIAMS Strand 7:</a:t>
            </a:r>
          </a:p>
          <a:p>
            <a:r>
              <a:rPr lang="en-GB" sz="2400" dirty="0"/>
              <a:t>‘How effective is the school in ensuring pupils flourish through the provision of high quality religious education, reflecting the     </a:t>
            </a:r>
            <a:r>
              <a:rPr lang="en-GB" sz="2400" dirty="0" err="1"/>
              <a:t>Cof</a:t>
            </a:r>
            <a:r>
              <a:rPr lang="en-GB" sz="2400" dirty="0"/>
              <a:t> E Statement of Entitlement?’</a:t>
            </a:r>
          </a:p>
          <a:p>
            <a:r>
              <a:rPr lang="en-GB" sz="2400" dirty="0"/>
              <a:t>‘How effective is the school in ensuring that religious education expresses the school’s Christian vision?’</a:t>
            </a:r>
          </a:p>
          <a:p>
            <a:r>
              <a:rPr lang="en-GB" sz="2400" dirty="0"/>
              <a:t>‘How effective is RE teaching and learning in the school?’  (VA)</a:t>
            </a:r>
          </a:p>
        </p:txBody>
      </p:sp>
    </p:spTree>
    <p:extLst>
      <p:ext uri="{BB962C8B-B14F-4D97-AF65-F5344CB8AC3E}">
        <p14:creationId xmlns:p14="http://schemas.microsoft.com/office/powerpoint/2010/main" val="57701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E8DFE-5AF0-4928-82CA-61BC84E7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AA94-07E2-48CD-A533-2A6AD995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/>
          </a:bodyPr>
          <a:lstStyle/>
          <a:p>
            <a:endParaRPr lang="en-GB" sz="2100" dirty="0"/>
          </a:p>
          <a:p>
            <a:endParaRPr lang="en-GB" sz="2100" dirty="0"/>
          </a:p>
          <a:p>
            <a:pPr marL="0" indent="0">
              <a:buNone/>
            </a:pPr>
            <a:r>
              <a:rPr lang="en-GB" sz="3200" dirty="0"/>
              <a:t>Final opportunity for questions and comments on the chat box</a:t>
            </a:r>
          </a:p>
        </p:txBody>
      </p:sp>
    </p:spTree>
    <p:extLst>
      <p:ext uri="{BB962C8B-B14F-4D97-AF65-F5344CB8AC3E}">
        <p14:creationId xmlns:p14="http://schemas.microsoft.com/office/powerpoint/2010/main" val="2834676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Final reflections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388561"/>
            <a:ext cx="7739788" cy="4098071"/>
          </a:xfrm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• ‘Learn, Teach, Lead’ local RE hubs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• Bath &amp; Wells website – RE page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• Please get in touch: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pauline.dodds@bathwells.anglican.org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777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b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36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Content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F938-CBEA-4DF6-9A7F-F3FF7E266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we teach RE – its aims and purposes</a:t>
            </a:r>
          </a:p>
          <a:p>
            <a:r>
              <a:rPr lang="en-GB" dirty="0"/>
              <a:t>The role of the subject leader</a:t>
            </a:r>
          </a:p>
          <a:p>
            <a:r>
              <a:rPr lang="en-GB" dirty="0"/>
              <a:t>What we teach – our syllabus and long term planning</a:t>
            </a:r>
          </a:p>
          <a:p>
            <a:r>
              <a:rPr lang="en-GB" dirty="0"/>
              <a:t>How we teach – some creative ideas and resources</a:t>
            </a:r>
          </a:p>
          <a:p>
            <a:r>
              <a:rPr lang="en-GB" dirty="0"/>
              <a:t>The impact of RE – assessment and evidence</a:t>
            </a:r>
          </a:p>
          <a:p>
            <a:r>
              <a:rPr lang="en-GB" dirty="0"/>
              <a:t>Who will be checking – SIAMS and Ofsted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9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93CBA88-68AC-4D8F-9E5B-AA2535D2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994"/>
          </a:xfrm>
        </p:spPr>
        <p:txBody>
          <a:bodyPr>
            <a:normAutofit fontScale="90000"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teach RE because……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C01D7-DF52-4FC8-A527-BA618D329F30}"/>
              </a:ext>
            </a:extLst>
          </p:cNvPr>
          <p:cNvSpPr txBox="1"/>
          <p:nvPr/>
        </p:nvSpPr>
        <p:spPr>
          <a:xfrm>
            <a:off x="377952" y="1386471"/>
            <a:ext cx="331622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1) It is a legal obligation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83B80-6518-49FB-82ED-C5160286368A}"/>
              </a:ext>
            </a:extLst>
          </p:cNvPr>
          <p:cNvSpPr txBox="1"/>
          <p:nvPr/>
        </p:nvSpPr>
        <p:spPr>
          <a:xfrm>
            <a:off x="5352288" y="1118247"/>
            <a:ext cx="303580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2) It encourages children to respect those with different faiths and worldviews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85123-44C9-4660-86F3-CBA578332247}"/>
              </a:ext>
            </a:extLst>
          </p:cNvPr>
          <p:cNvSpPr txBox="1"/>
          <p:nvPr/>
        </p:nvSpPr>
        <p:spPr>
          <a:xfrm>
            <a:off x="73152" y="2316480"/>
            <a:ext cx="229209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4) It is about awe and wonder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F8AA9-4FD9-41D6-8D6B-DD49ED708AE4}"/>
              </a:ext>
            </a:extLst>
          </p:cNvPr>
          <p:cNvSpPr txBox="1"/>
          <p:nvPr/>
        </p:nvSpPr>
        <p:spPr>
          <a:xfrm>
            <a:off x="2852928" y="1993314"/>
            <a:ext cx="210921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3) It develops religious literacy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244A9-4B32-45E6-9CD7-6040F1D658FB}"/>
              </a:ext>
            </a:extLst>
          </p:cNvPr>
          <p:cNvSpPr txBox="1"/>
          <p:nvPr/>
        </p:nvSpPr>
        <p:spPr>
          <a:xfrm>
            <a:off x="6534912" y="2316480"/>
            <a:ext cx="2401824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5) It helps overcome stereotypes and prejudice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A90F18-D45C-4A3E-AC5C-383717DB9EEA}"/>
              </a:ext>
            </a:extLst>
          </p:cNvPr>
          <p:cNvSpPr txBox="1"/>
          <p:nvPr/>
        </p:nvSpPr>
        <p:spPr>
          <a:xfrm>
            <a:off x="1981200" y="3157068"/>
            <a:ext cx="432816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800" dirty="0"/>
              <a:t>6) It links with other areas of the curriculum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18F77-89FB-4CC5-A56A-DB9464F0234A}"/>
              </a:ext>
            </a:extLst>
          </p:cNvPr>
          <p:cNvSpPr txBox="1"/>
          <p:nvPr/>
        </p:nvSpPr>
        <p:spPr>
          <a:xfrm>
            <a:off x="109728" y="3755136"/>
            <a:ext cx="27432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7)  It gives an opportunity for prayer and worship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FD813E-AA2A-4A44-872B-238EC05001C1}"/>
              </a:ext>
            </a:extLst>
          </p:cNvPr>
          <p:cNvSpPr txBox="1"/>
          <p:nvPr/>
        </p:nvSpPr>
        <p:spPr>
          <a:xfrm>
            <a:off x="6839712" y="3674490"/>
            <a:ext cx="2097024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800" dirty="0"/>
              <a:t>8) It is about things that happened in the past</a:t>
            </a:r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F327CA-07C7-4CE5-A619-2C2823F344AF}"/>
              </a:ext>
            </a:extLst>
          </p:cNvPr>
          <p:cNvSpPr txBox="1"/>
          <p:nvPr/>
        </p:nvSpPr>
        <p:spPr>
          <a:xfrm>
            <a:off x="3541776" y="3951489"/>
            <a:ext cx="2609088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9) It encourages  children to become believers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9F95DC-57BD-45C0-88B9-053AB8E5F4D8}"/>
              </a:ext>
            </a:extLst>
          </p:cNvPr>
          <p:cNvSpPr txBox="1"/>
          <p:nvPr/>
        </p:nvSpPr>
        <p:spPr>
          <a:xfrm>
            <a:off x="1170432" y="4778758"/>
            <a:ext cx="358444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10) It develops learning skills of questioning, exploring and investigation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6CBDF0-7D8E-4392-BC42-C129397AD7C6}"/>
              </a:ext>
            </a:extLst>
          </p:cNvPr>
          <p:cNvSpPr txBox="1"/>
          <p:nvPr/>
        </p:nvSpPr>
        <p:spPr>
          <a:xfrm>
            <a:off x="5047488" y="5584402"/>
            <a:ext cx="371856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11) It is an effective means of developing pupils’ spiritual, moral, social and cultural awareness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B033CD-156F-459B-8403-35CD430A075A}"/>
              </a:ext>
            </a:extLst>
          </p:cNvPr>
          <p:cNvSpPr txBox="1"/>
          <p:nvPr/>
        </p:nvSpPr>
        <p:spPr>
          <a:xfrm>
            <a:off x="109728" y="6108192"/>
            <a:ext cx="3584448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/>
              <a:t>12) </a:t>
            </a:r>
            <a:r>
              <a:rPr lang="en-GB" sz="1800" dirty="0"/>
              <a:t>It explores the big questions of life (and death)</a:t>
            </a:r>
          </a:p>
        </p:txBody>
      </p:sp>
    </p:spTree>
    <p:extLst>
      <p:ext uri="{BB962C8B-B14F-4D97-AF65-F5344CB8AC3E}">
        <p14:creationId xmlns:p14="http://schemas.microsoft.com/office/powerpoint/2010/main" val="273709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5A7A-9AF8-45D7-A029-9F965946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role of the subject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65B6-057B-49F9-8B0F-2215E88F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/>
          <a:lstStyle/>
          <a:p>
            <a:r>
              <a:rPr lang="en-GB" dirty="0"/>
              <a:t>Keeping an evidence file</a:t>
            </a:r>
          </a:p>
          <a:p>
            <a:r>
              <a:rPr lang="en-GB" dirty="0"/>
              <a:t>Leading and supporting colleagues</a:t>
            </a:r>
          </a:p>
          <a:p>
            <a:r>
              <a:rPr lang="en-GB" dirty="0"/>
              <a:t>Monitoring and reporting </a:t>
            </a:r>
          </a:p>
          <a:p>
            <a:r>
              <a:rPr lang="en-GB" dirty="0"/>
              <a:t>Building contacts for visits and visitors</a:t>
            </a:r>
          </a:p>
          <a:p>
            <a:r>
              <a:rPr lang="en-GB" dirty="0"/>
              <a:t>CPD, subject knowledge, national developments</a:t>
            </a:r>
          </a:p>
          <a:p>
            <a:r>
              <a:rPr lang="en-GB" dirty="0"/>
              <a:t>Budget and resources</a:t>
            </a:r>
          </a:p>
          <a:p>
            <a:r>
              <a:rPr lang="en-GB" dirty="0"/>
              <a:t>Local collaboration and support</a:t>
            </a:r>
          </a:p>
          <a:p>
            <a:r>
              <a:rPr lang="en-GB" dirty="0"/>
              <a:t>Being an advocate for RE</a:t>
            </a:r>
          </a:p>
          <a:p>
            <a:r>
              <a:rPr lang="en-GB" dirty="0"/>
              <a:t>SIAMS and Ofsted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B01037-78A9-48D5-BAAB-2F2778CDB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98" y="1560638"/>
            <a:ext cx="1987452" cy="67981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5B70770-F241-45E9-BCBB-AAA0596BA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99" y="2417960"/>
            <a:ext cx="2248166" cy="1405104"/>
          </a:xfrm>
          <a:prstGeom prst="rect">
            <a:avLst/>
          </a:prstGeom>
        </p:spPr>
      </p:pic>
      <p:pic>
        <p:nvPicPr>
          <p:cNvPr id="1026" name="Picture 2" descr="Improving quality, building communities | Learn, Teach, Lead RE">
            <a:extLst>
              <a:ext uri="{FF2B5EF4-FFF2-40B4-BE49-F238E27FC236}">
                <a16:creationId xmlns:a16="http://schemas.microsoft.com/office/drawing/2014/main" id="{C5FADDC5-967A-4810-8A44-E4637985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06" y="4872626"/>
            <a:ext cx="2038080" cy="14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8D28-5A20-4CBC-A579-A45B6390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Knowing the law and church school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B917-0B8F-484D-BE39-A120F700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0748"/>
          </a:xfrm>
        </p:spPr>
        <p:txBody>
          <a:bodyPr>
            <a:normAutofit/>
          </a:bodyPr>
          <a:lstStyle/>
          <a:p>
            <a:r>
              <a:rPr lang="en-GB" dirty="0"/>
              <a:t>RE for all registered pupils (1944)</a:t>
            </a:r>
          </a:p>
          <a:p>
            <a:r>
              <a:rPr lang="en-GB" dirty="0"/>
              <a:t>Right to withdraw</a:t>
            </a:r>
          </a:p>
          <a:p>
            <a:r>
              <a:rPr lang="en-GB" dirty="0"/>
              <a:t>Church of England ‘RE Statement of Entitlement’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provision, profile and priority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challenging, accurate and diverse curriculum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aims and objectives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curriculum balance and time (RE time 5-10%, 50% Christianity)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developing staff expertise and knowledge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local and national support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47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5C1E-38A9-4863-921A-E896CEDC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we teach – the syllabus and long-term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1D5B-E9BD-4C1B-86A3-52F583484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Locally Agreed Syllabus (SACRE) ‘Awareness, Mystery, Value’ – ‘AMV Somerset 2019’</a:t>
            </a:r>
          </a:p>
          <a:p>
            <a:r>
              <a:rPr lang="en-GB" dirty="0"/>
              <a:t>Voluntary Aided church schools and academies</a:t>
            </a:r>
          </a:p>
          <a:p>
            <a:r>
              <a:rPr lang="en-GB" dirty="0"/>
              <a:t>Long-term planning (exemplar units – ‘Understanding Christianity’ – Discovery RE)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E21EA6E-B49A-4173-9A51-521E3B523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33" y="4429600"/>
            <a:ext cx="1371600" cy="1371600"/>
          </a:xfrm>
          <a:prstGeom prst="rect">
            <a:avLst/>
          </a:prstGeom>
        </p:spPr>
      </p:pic>
      <p:pic>
        <p:nvPicPr>
          <p:cNvPr id="1026" name="Picture 2" descr="Understanding Christianity – - ppt download">
            <a:extLst>
              <a:ext uri="{FF2B5EF4-FFF2-40B4-BE49-F238E27FC236}">
                <a16:creationId xmlns:a16="http://schemas.microsoft.com/office/drawing/2014/main" id="{F28E650F-1B0D-4287-8263-A7859EFC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" y="4001294"/>
            <a:ext cx="4962854" cy="27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7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4445-B1BD-4482-B6DE-4FD8E702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80A2B-AA98-4A1F-BADF-D3858ABE9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Am I clear about the RE syllabus my school is using?</a:t>
            </a:r>
          </a:p>
          <a:p>
            <a:r>
              <a:rPr lang="en-GB" dirty="0"/>
              <a:t>What do I know about my school’s long-term RE planning?</a:t>
            </a:r>
          </a:p>
          <a:p>
            <a:r>
              <a:rPr lang="en-GB" dirty="0"/>
              <a:t>What do I need to find out?</a:t>
            </a:r>
          </a:p>
        </p:txBody>
      </p:sp>
    </p:spTree>
    <p:extLst>
      <p:ext uri="{BB962C8B-B14F-4D97-AF65-F5344CB8AC3E}">
        <p14:creationId xmlns:p14="http://schemas.microsoft.com/office/powerpoint/2010/main" val="293385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1EB3-3779-4783-B287-CE857B5D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8A2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we teach – what we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C730-7CF2-441F-A454-D69BAC5F9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7655"/>
            <a:ext cx="7886700" cy="536114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Dedicated RE time</a:t>
            </a:r>
          </a:p>
          <a:p>
            <a:r>
              <a:rPr lang="en-GB" dirty="0"/>
              <a:t>Knowledge organisers - </a:t>
            </a:r>
            <a:r>
              <a:rPr lang="en-GB" dirty="0">
                <a:latin typeface="inherit"/>
              </a:rPr>
              <a:t>knowledge-rich, sequential curriculum design</a:t>
            </a:r>
            <a:endParaRPr lang="en-GB" dirty="0"/>
          </a:p>
          <a:p>
            <a:r>
              <a:rPr lang="en-GB" dirty="0"/>
              <a:t>Clear planning with progression and assessment opportunities</a:t>
            </a:r>
          </a:p>
          <a:p>
            <a:r>
              <a:rPr lang="en-GB" dirty="0"/>
              <a:t>Engaging learning activities – artefacts, art, drama, quizzes, the ‘Big Questions’, visits and visitors etc.</a:t>
            </a:r>
          </a:p>
          <a:p>
            <a:r>
              <a:rPr lang="en-GB" dirty="0"/>
              <a:t>Effective questioning - religious literacy - subject knowledge </a:t>
            </a:r>
          </a:p>
          <a:p>
            <a:r>
              <a:rPr lang="en-GB" dirty="0"/>
              <a:t>Evidence of learning – RE books - portfolios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06960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1 BLUE (Green inner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EEA182CBFDB42B2D66D8786B902EE" ma:contentTypeVersion="5" ma:contentTypeDescription="Create a new document." ma:contentTypeScope="" ma:versionID="88f87fe7825f9f410da2f8ec172671a9">
  <xsd:schema xmlns:xsd="http://www.w3.org/2001/XMLSchema" xmlns:xs="http://www.w3.org/2001/XMLSchema" xmlns:p="http://schemas.microsoft.com/office/2006/metadata/properties" xmlns:ns2="5215a1fe-d1b5-4244-af2d-4166f023ba2b" targetNamespace="http://schemas.microsoft.com/office/2006/metadata/properties" ma:root="true" ma:fieldsID="d4592ae08a7f5fbe54a84d6ab7c86c59" ns2:_="">
    <xsd:import namespace="5215a1fe-d1b5-4244-af2d-4166f023ba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5a1fe-d1b5-4244-af2d-4166f023b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B44EC-631C-4144-AFEB-D6FB55EDC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5a1fe-d1b5-4244-af2d-4166f023b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365417-B9D7-4639-A72F-B61488B065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1E2754-43CE-4718-BE69-177B12E81F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1237</Words>
  <Application>Microsoft Office PowerPoint</Application>
  <PresentationFormat>On-screen Show (4:3)</PresentationFormat>
  <Paragraphs>212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Courier New</vt:lpstr>
      <vt:lpstr>inherit</vt:lpstr>
      <vt:lpstr>Powerpoint template 1 BLUE (Green inner)</vt:lpstr>
      <vt:lpstr>Office Theme</vt:lpstr>
      <vt:lpstr>‘Help, I’ve been given RE!</vt:lpstr>
      <vt:lpstr>Reflection – Isaiah 43</vt:lpstr>
      <vt:lpstr> Content of the session</vt:lpstr>
      <vt:lpstr>    We teach RE because……  </vt:lpstr>
      <vt:lpstr>The role of the subject leader</vt:lpstr>
      <vt:lpstr>Knowing the law and church school expectations</vt:lpstr>
      <vt:lpstr>What we teach – the syllabus and long-term planning</vt:lpstr>
      <vt:lpstr>Discussion</vt:lpstr>
      <vt:lpstr>How we teach – what we expect</vt:lpstr>
      <vt:lpstr>Discussion</vt:lpstr>
      <vt:lpstr>Understanding Christianity</vt:lpstr>
      <vt:lpstr>PowerPoint Presentation</vt:lpstr>
      <vt:lpstr>PowerPoint Presentation</vt:lpstr>
      <vt:lpstr>PowerPoint Presentation</vt:lpstr>
      <vt:lpstr>PowerPoint Presentation</vt:lpstr>
      <vt:lpstr>Discussion</vt:lpstr>
      <vt:lpstr>Resources</vt:lpstr>
      <vt:lpstr>The impact of RE – assessment and evidence </vt:lpstr>
      <vt:lpstr>Discussion</vt:lpstr>
      <vt:lpstr>Who will be checking?  Ofsted and SIAMS</vt:lpstr>
      <vt:lpstr>Discussion</vt:lpstr>
      <vt:lpstr>Final reflections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‘Help, I’ve been given RE!</dc:title>
  <dc:creator>Pauline Dodds</dc:creator>
  <cp:lastModifiedBy>Pauline Dodds</cp:lastModifiedBy>
  <cp:revision>21</cp:revision>
  <dcterms:created xsi:type="dcterms:W3CDTF">2020-09-15T16:01:18Z</dcterms:created>
  <dcterms:modified xsi:type="dcterms:W3CDTF">2020-10-12T11:37:49Z</dcterms:modified>
</cp:coreProperties>
</file>