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6"/>
  </p:notesMasterIdLst>
  <p:sldIdLst>
    <p:sldId id="261" r:id="rId6"/>
    <p:sldId id="257" r:id="rId7"/>
    <p:sldId id="273" r:id="rId8"/>
    <p:sldId id="274" r:id="rId9"/>
    <p:sldId id="259" r:id="rId10"/>
    <p:sldId id="264" r:id="rId11"/>
    <p:sldId id="267" r:id="rId12"/>
    <p:sldId id="266" r:id="rId13"/>
    <p:sldId id="268" r:id="rId14"/>
    <p:sldId id="270" r:id="rId15"/>
    <p:sldId id="271" r:id="rId16"/>
    <p:sldId id="350" r:id="rId17"/>
    <p:sldId id="269" r:id="rId18"/>
    <p:sldId id="272" r:id="rId19"/>
    <p:sldId id="348" r:id="rId20"/>
    <p:sldId id="349" r:id="rId21"/>
    <p:sldId id="263" r:id="rId22"/>
    <p:sldId id="275" r:id="rId23"/>
    <p:sldId id="351" r:id="rId24"/>
    <p:sldId id="26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2F"/>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30C22-C687-48AE-93F2-B538087FA741}" v="2" dt="2020-09-16T08:50:54.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60111" autoAdjust="0"/>
  </p:normalViewPr>
  <p:slideViewPr>
    <p:cSldViewPr snapToGrid="0" snapToObjects="1">
      <p:cViewPr varScale="1">
        <p:scale>
          <a:sx n="72" d="100"/>
          <a:sy n="72" d="100"/>
        </p:scale>
        <p:origin x="1326" y="66"/>
      </p:cViewPr>
      <p:guideLst>
        <p:guide orient="horz" pos="2160"/>
        <p:guide pos="53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13025-5FCB-4283-8E7A-3DAB495F8CBE}" type="datetimeFigureOut">
              <a:rPr lang="en-GB" smtClean="0"/>
              <a:t>29/09/2020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479D8-C4B4-4D48-8276-4782B54922A4}" type="slidenum">
              <a:rPr lang="en-GB" smtClean="0"/>
              <a:t>‹#›</a:t>
            </a:fld>
            <a:endParaRPr lang="en-GB"/>
          </a:p>
        </p:txBody>
      </p:sp>
    </p:spTree>
    <p:extLst>
      <p:ext uri="{BB962C8B-B14F-4D97-AF65-F5344CB8AC3E}">
        <p14:creationId xmlns:p14="http://schemas.microsoft.com/office/powerpoint/2010/main" val="92288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dirty="0">
                <a:effectLst/>
                <a:latin typeface="Calibri" panose="020F0502020204030204" pitchFamily="34" charset="0"/>
                <a:ea typeface="Times New Roman" panose="02020603050405020304" pitchFamily="18" charset="0"/>
              </a:rPr>
              <a:t>Welcome and Introduce yourself and co-host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dirty="0">
              <a:effectLst/>
              <a:latin typeface="Calibri" panose="020F0502020204030204" pitchFamily="34" charset="0"/>
              <a:ea typeface="Times New Roman" panose="02020603050405020304" pitchFamily="18" charset="0"/>
            </a:endParaRPr>
          </a:p>
          <a:p>
            <a:r>
              <a:rPr lang="en-GB" dirty="0"/>
              <a:t>Display slide as people arrive</a:t>
            </a:r>
          </a:p>
          <a:p>
            <a:endParaRPr lang="en-GB" dirty="0"/>
          </a:p>
          <a:p>
            <a:r>
              <a:rPr lang="en-GB" dirty="0"/>
              <a:t>Housekeeping</a:t>
            </a:r>
          </a:p>
          <a:p>
            <a:pPr algn="l" rtl="0" fontAlgn="base">
              <a:buFont typeface="Arial" panose="020B0604020202020204" pitchFamily="34" charset="0"/>
              <a:buNone/>
            </a:pPr>
            <a:r>
              <a:rPr lang="en-GB" sz="1800" b="0" i="0" u="sng" dirty="0">
                <a:solidFill>
                  <a:srgbClr val="000000"/>
                </a:solidFill>
                <a:effectLst/>
                <a:latin typeface="Calibri" panose="020F0502020204030204" pitchFamily="34" charset="0"/>
              </a:rPr>
              <a:t>Names:</a:t>
            </a:r>
            <a:r>
              <a:rPr lang="en-GB" sz="1800" b="0" i="0" dirty="0">
                <a:solidFill>
                  <a:srgbClr val="000000"/>
                </a:solidFill>
                <a:effectLst/>
                <a:latin typeface="Calibri" panose="020F0502020204030204" pitchFamily="34" charset="0"/>
              </a:rPr>
              <a:t> Say it is good to be able to see people’s names on zoom, which is helpful to everyone. Clarify any non-names. This can be done as people arrive. </a:t>
            </a:r>
          </a:p>
          <a:p>
            <a:pPr marL="0" indent="0" algn="l" rtl="0" fontAlgn="base">
              <a:buFont typeface="Arial" panose="020B0604020202020204" pitchFamily="34" charset="0"/>
              <a:buNone/>
            </a:pPr>
            <a:r>
              <a:rPr lang="en-GB" sz="1800" b="0" i="0" u="sng" dirty="0">
                <a:solidFill>
                  <a:srgbClr val="000000"/>
                </a:solidFill>
                <a:effectLst/>
                <a:latin typeface="Calibri" panose="020F0502020204030204" pitchFamily="34" charset="0"/>
              </a:rPr>
              <a:t>Cameras and Mics</a:t>
            </a:r>
            <a:r>
              <a:rPr lang="en-GB" sz="1800" b="0" i="0" dirty="0">
                <a:solidFill>
                  <a:srgbClr val="000000"/>
                </a:solidFill>
                <a:effectLst/>
                <a:latin typeface="Calibri" panose="020F0502020204030204" pitchFamily="34" charset="0"/>
              </a:rPr>
              <a:t> - Please remain “muted” with your web-cam off</a:t>
            </a:r>
            <a:r>
              <a:rPr lang="en-GB" sz="1800" b="0" i="0" dirty="0">
                <a:solidFill>
                  <a:srgbClr val="000000"/>
                </a:solidFill>
                <a:effectLst/>
                <a:latin typeface="WordVisiCarriageReturn_MSFontService"/>
              </a:rPr>
              <a:t>/on </a:t>
            </a:r>
            <a:br>
              <a:rPr lang="en-GB" sz="1800" b="0" i="0" dirty="0">
                <a:solidFill>
                  <a:srgbClr val="000000"/>
                </a:solidFill>
                <a:effectLst/>
                <a:latin typeface="WordVisiCarriageReturn_MSFontService"/>
              </a:rPr>
            </a:br>
            <a:r>
              <a:rPr lang="en-GB" sz="1800" b="0" i="0" u="sng" dirty="0">
                <a:solidFill>
                  <a:srgbClr val="000000"/>
                </a:solidFill>
                <a:effectLst/>
                <a:latin typeface="Calibri" panose="020F0502020204030204" pitchFamily="34" charset="0"/>
              </a:rPr>
              <a:t>Chat</a:t>
            </a:r>
            <a:r>
              <a:rPr lang="en-GB" sz="1800" b="0" i="0" dirty="0">
                <a:solidFill>
                  <a:srgbClr val="000000"/>
                </a:solidFill>
                <a:effectLst/>
                <a:latin typeface="Calibri" panose="020F0502020204030204" pitchFamily="34" charset="0"/>
              </a:rPr>
              <a:t> - Ask any Questions using the Chat box</a:t>
            </a:r>
            <a:r>
              <a:rPr lang="en-GB" sz="1800" b="0" i="0" dirty="0">
                <a:solidFill>
                  <a:srgbClr val="000000"/>
                </a:solidFill>
                <a:effectLst/>
                <a:latin typeface="WordVisiCarriageReturn_MSFontService"/>
              </a:rPr>
              <a:t>. </a:t>
            </a:r>
            <a:r>
              <a:rPr lang="en-GB" sz="1800" b="0" i="0" dirty="0">
                <a:solidFill>
                  <a:srgbClr val="000000"/>
                </a:solidFill>
                <a:effectLst/>
                <a:latin typeface="Calibri" panose="020F0502020204030204" pitchFamily="34" charset="0"/>
              </a:rPr>
              <a:t>Remind them of the chat box (and explain that you’ll try and check it regularly to answer any questions). </a:t>
            </a:r>
          </a:p>
          <a:p>
            <a:pPr algn="l" rtl="0" fontAlgn="base">
              <a:buFont typeface="Arial" panose="020B0604020202020204" pitchFamily="34" charset="0"/>
              <a:buNone/>
            </a:pPr>
            <a:r>
              <a:rPr lang="en-GB" sz="1800" b="0" i="0" u="sng" dirty="0">
                <a:solidFill>
                  <a:srgbClr val="000000"/>
                </a:solidFill>
                <a:effectLst/>
                <a:latin typeface="Calibri" panose="020F0502020204030204" pitchFamily="34" charset="0"/>
              </a:rPr>
              <a:t>Recorded</a:t>
            </a:r>
            <a:r>
              <a:rPr lang="en-GB" sz="1800" b="0" i="0" dirty="0">
                <a:solidFill>
                  <a:srgbClr val="000000"/>
                </a:solidFill>
                <a:effectLst/>
                <a:latin typeface="Calibri" panose="020F0502020204030204" pitchFamily="34" charset="0"/>
              </a:rPr>
              <a:t> - Explain that the session is / is not being recorded</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endParaRPr lang="en-GB" sz="1800" b="0" i="0" dirty="0">
              <a:solidFill>
                <a:srgbClr val="000000"/>
              </a:solidFill>
              <a:effectLst/>
              <a:latin typeface="Calibri" panose="020F0502020204030204" pitchFamily="34" charset="0"/>
            </a:endParaRPr>
          </a:p>
          <a:p>
            <a:r>
              <a:rPr lang="en-GB" dirty="0"/>
              <a:t>Explain that the session is designed to be interactive and that there will be opportunities for small group discussions in break out rooms throughout. </a:t>
            </a:r>
          </a:p>
          <a:p>
            <a:r>
              <a:rPr lang="en-GB" dirty="0"/>
              <a:t>Also explain that the session is 2 hours in length with a short break mid way.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AD404-CA95-425B-8C0D-F2B08FDF2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4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Admission authorities must consult with: </a:t>
            </a:r>
          </a:p>
          <a:p>
            <a:pPr marL="228600" indent="-228600">
              <a:buAutoNum type="alphaLcParenR"/>
            </a:pPr>
            <a:r>
              <a:rPr lang="en-GB" dirty="0"/>
              <a:t>parents of children between the ages of two and eighteen; </a:t>
            </a:r>
          </a:p>
          <a:p>
            <a:pPr marL="228600" indent="-228600">
              <a:buAutoNum type="alphaLcParenR"/>
            </a:pPr>
            <a:r>
              <a:rPr lang="en-GB" dirty="0"/>
              <a:t>b) other persons in the relevant area who in the opinion of the admission authority have an interest in the proposed admissions; </a:t>
            </a:r>
          </a:p>
          <a:p>
            <a:pPr marL="228600" indent="-228600">
              <a:buAutoNum type="alphaLcParenR"/>
            </a:pPr>
            <a:r>
              <a:rPr lang="en-GB" dirty="0"/>
              <a:t>c) all other admission authorities within the relevant area (except that primary schools need not consult secondary schools); </a:t>
            </a:r>
          </a:p>
          <a:p>
            <a:pPr marL="228600" indent="-228600">
              <a:buAutoNum type="alphaLcParenR"/>
            </a:pPr>
            <a:r>
              <a:rPr lang="en-GB" dirty="0"/>
              <a:t>d) whichever of the governing body and the local authority who are not the admission authority; </a:t>
            </a:r>
          </a:p>
          <a:p>
            <a:pPr marL="228600" indent="-228600">
              <a:buAutoNum type="alphaLcParenR"/>
            </a:pPr>
            <a:r>
              <a:rPr lang="en-GB" dirty="0"/>
              <a:t>e) any adjoining neighbouring local authorities where the admission authority is the local authority; and </a:t>
            </a:r>
          </a:p>
          <a:p>
            <a:pPr marL="228600" indent="-228600">
              <a:buAutoNum type="alphaLcParenR"/>
            </a:pPr>
            <a:r>
              <a:rPr lang="en-GB" dirty="0"/>
              <a:t>f) in the case of schools designated with a religious character, the body or person representing the religion or religious denomination. </a:t>
            </a:r>
          </a:p>
          <a:p>
            <a:pPr marL="228600" indent="-228600">
              <a:buAutoNum type="alphaLcParenR"/>
            </a:pPr>
            <a:endParaRPr lang="en-GB" dirty="0"/>
          </a:p>
          <a:p>
            <a:pPr marL="228600" indent="-228600">
              <a:buAutoNum type="alphaLcParenR"/>
            </a:pPr>
            <a:endParaRPr lang="en-GB" dirty="0"/>
          </a:p>
          <a:p>
            <a:pPr marL="228600" indent="-228600">
              <a:buAutoNum type="alphaLcParenR"/>
            </a:pPr>
            <a:r>
              <a:rPr lang="en-GB" dirty="0"/>
              <a:t>1.45 For the duration of the consultation period, the admission authority must publish a copy of their full proposed admission arrangements (including the proposed PAN) on their website together with details of the person within the admission authority to whom comments may be sent and the areas on which comments are not sought38. </a:t>
            </a:r>
          </a:p>
          <a:p>
            <a:pPr marL="228600" indent="-228600">
              <a:buAutoNum type="alphaLcParenR"/>
            </a:pPr>
            <a:endParaRPr lang="en-GB" dirty="0"/>
          </a:p>
          <a:p>
            <a:pPr marL="228600" indent="-228600">
              <a:buAutoNum type="alphaLcParenR"/>
            </a:pPr>
            <a:r>
              <a:rPr lang="en-GB" dirty="0"/>
              <a:t>Admission authorities must also send upon request a copy of the proposed admission arrangements to any of the persons or bodies listed above inviting comment. Failure to consult effectively may be grounds for subsequent complaints and appeals.</a:t>
            </a:r>
          </a:p>
        </p:txBody>
      </p:sp>
      <p:sp>
        <p:nvSpPr>
          <p:cNvPr id="4" name="Slide Number Placeholder 3"/>
          <p:cNvSpPr>
            <a:spLocks noGrp="1"/>
          </p:cNvSpPr>
          <p:nvPr>
            <p:ph type="sldNum" sz="quarter" idx="5"/>
          </p:nvPr>
        </p:nvSpPr>
        <p:spPr/>
        <p:txBody>
          <a:bodyPr/>
          <a:lstStyle/>
          <a:p>
            <a:fld id="{D39876FD-5084-435B-8D31-832D61218838}" type="slidenum">
              <a:rPr lang="en-GB" smtClean="0"/>
              <a:t>12</a:t>
            </a:fld>
            <a:endParaRPr lang="en-GB"/>
          </a:p>
        </p:txBody>
      </p:sp>
    </p:spTree>
    <p:extLst>
      <p:ext uri="{BB962C8B-B14F-4D97-AF65-F5344CB8AC3E}">
        <p14:creationId xmlns:p14="http://schemas.microsoft.com/office/powerpoint/2010/main" val="3885220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PAN – different to number on roll</a:t>
            </a:r>
          </a:p>
          <a:p>
            <a:r>
              <a:rPr lang="en-GB" dirty="0"/>
              <a:t>As part of determining their admission arrangements10, all admission authorities must set an admission number for each ‘relevant age group’ 11. 1.3 Own admission authorities are not required to consult on their PAN where they propose either to increase or keep the same PAN12. For a community or voluntary controlled school, the local authority (as admission authority) must consult at least the governing body of the school where it proposes either to increase or keep the same PAN. All admission authorities must consult in accordance with paragraph 1.42 below where they propose a decrease to the PAN – a reduction of the PAN is likely to have an impact on other AA’s in the area.</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876FD-5084-435B-8D31-832D612188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716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breakout rooms – 6 mins true or false</a:t>
            </a:r>
          </a:p>
          <a:p>
            <a:endParaRPr lang="en-GB" dirty="0"/>
          </a:p>
          <a:p>
            <a:r>
              <a:rPr lang="en-GB" dirty="0"/>
              <a:t>The over subscription criteria – this is usually the key area that AA wish to change. Arrangements must state how the AA will rank places if there are more applications than places available. </a:t>
            </a:r>
          </a:p>
          <a:p>
            <a:r>
              <a:rPr lang="en-GB" dirty="0"/>
              <a:t>OS </a:t>
            </a:r>
            <a:r>
              <a:rPr lang="en-GB" dirty="0" err="1"/>
              <a:t>citeria</a:t>
            </a:r>
            <a:r>
              <a:rPr lang="en-GB" dirty="0"/>
              <a:t> should be reasonable, clear, objective, procedurally fair</a:t>
            </a:r>
          </a:p>
          <a:p>
            <a:r>
              <a:rPr lang="en-GB" dirty="0"/>
              <a:t>Admission authorities must ensure that their arrangements will not disadvantage unfairly, either directly or indirectly, a child from a particular social or racial group, or a child with a disability or special educational needs, and that other policies around school uniform or school trips do not discourage parents from applying for a place for their child. Admission arrangements must include an effective, clear and fair tie-breaker to decide between two applications that cannot otherwise be separated.</a:t>
            </a:r>
          </a:p>
          <a:p>
            <a:endParaRPr lang="en-GB" dirty="0"/>
          </a:p>
          <a:p>
            <a:r>
              <a:rPr lang="en-GB" dirty="0"/>
              <a:t>Looked after and previously looked after children must be given priority</a:t>
            </a:r>
          </a:p>
          <a:p>
            <a:r>
              <a:rPr lang="en-GB" dirty="0"/>
              <a:t>Siblings can be included and AA must clearly define what this means</a:t>
            </a:r>
          </a:p>
          <a:p>
            <a:r>
              <a:rPr lang="en-GB" dirty="0"/>
              <a:t>Distance – clear about how this will be measured – LA often use a standard wording in order to measure distance</a:t>
            </a:r>
          </a:p>
          <a:p>
            <a:r>
              <a:rPr lang="en-GB" dirty="0"/>
              <a:t>Catchment area – must be clearly defined</a:t>
            </a:r>
          </a:p>
          <a:p>
            <a:r>
              <a:rPr lang="en-GB" dirty="0"/>
              <a:t>Faith based – must be included if present already, but can come further down the list and must not disadvantage local children. Local children must be given priority</a:t>
            </a:r>
          </a:p>
          <a:p>
            <a:r>
              <a:rPr lang="en-GB" dirty="0"/>
              <a:t>A clear definition of practising must be included and the SIF must reflect the exact same wording as that contained in the arrangements.</a:t>
            </a:r>
          </a:p>
          <a:p>
            <a:r>
              <a:rPr lang="en-GB" dirty="0"/>
              <a:t>Children of staff employed for more than 2 years. </a:t>
            </a:r>
          </a:p>
          <a:p>
            <a:r>
              <a:rPr lang="en-GB" dirty="0"/>
              <a:t>Pupil premium children</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876FD-5084-435B-8D31-832D612188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850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False</a:t>
            </a:r>
          </a:p>
          <a:p>
            <a:endParaRPr lang="en-GB" dirty="0"/>
          </a:p>
          <a:p>
            <a:r>
              <a:rPr lang="en-US" sz="1200" kern="1200" dirty="0">
                <a:solidFill>
                  <a:schemeClr val="tx1"/>
                </a:solidFill>
                <a:effectLst/>
                <a:latin typeface="+mn-lt"/>
                <a:ea typeface="+mn-ea"/>
                <a:cs typeface="+mn-cs"/>
              </a:rPr>
              <a:t>Parents are entitled to a part-time or full-time place at school for their child in the September following their fourth birthday.  Where the parents wish, children may attend part-time or defer their place until later in the school year but not beyond the point at which they reach compulsory school age and not beyond the beginning of the final term of the school year.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child reaches compulsory school age on the prescribed day following their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birthday (or on their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birthday if it falls on the prescribed day). The prescribed days are 31 August, 31 December and 31 March). They must start school on a full time basis in the term following their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birthday.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parent may make an application for their child to enter year 1 (this is an in year application – the child would be entering year 1 at the usual point, but will not have completed the reception year. Cannot guarantee that there will be a place available in that cohort. If a parent wishes a summer born child to start school in the September following their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birthday, they will have to make an application out of normal age group. </a:t>
            </a: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876FD-5084-435B-8D31-832D612188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61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True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Parents may wish to do this either if they think that their child is gifted and talented (and that they should be admitted early) or if they think that they should be admitted to reception later e.g. if summer born.</a:t>
            </a: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AA must make it clear in their arrangements how out of normal age group applications will be dealt with – we had a school subject to complaint about this particular issue last year and we therefore have some useful guidance and standard wording related to this aspect. </a:t>
            </a:r>
          </a:p>
          <a:p>
            <a:r>
              <a:rPr lang="en-GB" sz="1200" i="1" kern="1200" dirty="0">
                <a:solidFill>
                  <a:schemeClr val="tx1"/>
                </a:solidFill>
                <a:effectLst/>
                <a:latin typeface="+mn-lt"/>
                <a:ea typeface="+mn-ea"/>
                <a:cs typeface="+mn-cs"/>
              </a:rPr>
              <a:t>The parent is required to make an on-time application for the child’s normal age group (if relevant) but can submit a request for admission out of the normal age group at the same time. The LA will ensure the parent is aware of whether the request for admission out of age group has been agreed before National Offer Day and the reason for any refusal.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AA will then be required to decide if </a:t>
            </a:r>
            <a:r>
              <a:rPr lang="en-GB" sz="1200" i="1" kern="1200" dirty="0" err="1">
                <a:solidFill>
                  <a:schemeClr val="tx1"/>
                </a:solidFill>
                <a:effectLst/>
                <a:latin typeface="+mn-lt"/>
                <a:ea typeface="+mn-ea"/>
                <a:cs typeface="+mn-cs"/>
              </a:rPr>
              <a:t>If</a:t>
            </a:r>
            <a:r>
              <a:rPr lang="en-GB" sz="1200" i="1" kern="1200" dirty="0">
                <a:solidFill>
                  <a:schemeClr val="tx1"/>
                </a:solidFill>
                <a:effectLst/>
                <a:latin typeface="+mn-lt"/>
                <a:ea typeface="+mn-ea"/>
                <a:cs typeface="+mn-cs"/>
              </a:rPr>
              <a:t> a request for delayed admission is agreed, the school place application may be withdrawn before a place is offered and a new school place application will need to be made as part of the normal admissions round the following year.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If a request for a child to be admitted to school a year early is agreed, the school place application will be processed and an outcome will be sent on the National Offer 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Requests for admission out of the normal year group will be considered alongside other applications made at the same time. An application from a child who would ‘normally’ be a year 1 child for a reception place will be considered alongside applications for reception.</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a request for delayed admission is refused, the parent must decide whether to accept the offer of a school place for the normal age group, or to refuse it and make an in year application for admission to year one for the September following the child’s fifth birthday.</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a request for a child to be admitted to school a year early is refused, the school place application will not be processed and a new school place application will need to be made as part of the normal admissions round the following year.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is no right of appeal against the decision not to allow your child to be admitted outside of their normal age group.</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 admission authority cannot be required to honour a decision made by another admission authority on admission out of the normal age group. Parents, therefore, should consider whether to request admission out of the normal year group at all their preference schools, rather than just their first preference schools.</a:t>
            </a:r>
            <a:endParaRPr lang="en-GB" sz="1200" kern="1200" dirty="0">
              <a:solidFill>
                <a:schemeClr val="tx1"/>
              </a:solidFill>
              <a:effectLst/>
              <a:latin typeface="+mn-lt"/>
              <a:ea typeface="+mn-ea"/>
              <a:cs typeface="+mn-cs"/>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876FD-5084-435B-8D31-832D612188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750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Faith based – must be included if present already, but can come further down the list and must not disadvantage local children. Local children must be given priority.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Any faith over subscription criteria must include a definition of practising and make it clear to parents how this is measured.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year a number of schools have had to apply to vary their admission arrangements for 21/22 to account for the fact that churches have been closed during part of </a:t>
            </a:r>
            <a:r>
              <a:rPr lang="en-GB" dirty="0" err="1"/>
              <a:t>locakdown</a:t>
            </a:r>
            <a:r>
              <a:rPr lang="en-GB" dirty="0"/>
              <a:t>. It is </a:t>
            </a:r>
            <a:r>
              <a:rPr lang="en-GB" dirty="0" err="1"/>
              <a:t>advisible</a:t>
            </a:r>
            <a:r>
              <a:rPr lang="en-GB" dirty="0"/>
              <a:t> that this wording remains in place for your 2022/23 arrangements – you do not need to consult on this basis as once included in your varied admission arrangements, it forms part of the arrangements and can </a:t>
            </a:r>
            <a:r>
              <a:rPr lang="en-GB" dirty="0" err="1"/>
              <a:t>therefoe</a:t>
            </a:r>
            <a:r>
              <a:rPr lang="en-GB" dirty="0"/>
              <a:t> be republished as part of your 2022/23 without consultation. </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9479D8-C4B4-4D48-8276-4782B54922A4}" type="slidenum">
              <a:rPr lang="en-GB" smtClean="0"/>
              <a:t>17</a:t>
            </a:fld>
            <a:endParaRPr lang="en-GB"/>
          </a:p>
        </p:txBody>
      </p:sp>
    </p:spTree>
    <p:extLst>
      <p:ext uri="{BB962C8B-B14F-4D97-AF65-F5344CB8AC3E}">
        <p14:creationId xmlns:p14="http://schemas.microsoft.com/office/powerpoint/2010/main" val="1781109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a:solidFill>
                  <a:schemeClr val="tx1"/>
                </a:solidFill>
                <a:effectLst/>
                <a:latin typeface="+mn-lt"/>
                <a:ea typeface="+mn-ea"/>
                <a:cs typeface="+mn-cs"/>
              </a:rPr>
              <a:t>Please take some time to review your websites. The following should appear on your websites:</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The current cohort admission arrangements e.g. the 20/21 arrangements, including the SIF</a:t>
            </a:r>
          </a:p>
          <a:p>
            <a:pPr marL="0" indent="0">
              <a:buFont typeface="Arial" panose="020B0604020202020204" pitchFamily="34" charset="0"/>
              <a:buNone/>
            </a:pPr>
            <a:r>
              <a:rPr lang="en-GB" sz="1200" kern="1200" dirty="0">
                <a:solidFill>
                  <a:schemeClr val="tx1"/>
                </a:solidFill>
                <a:effectLst/>
                <a:latin typeface="+mn-lt"/>
                <a:ea typeface="+mn-ea"/>
                <a:cs typeface="+mn-cs"/>
              </a:rPr>
              <a:t>The following year arrangements 2021/22</a:t>
            </a:r>
          </a:p>
          <a:p>
            <a:pPr marL="0" indent="0">
              <a:buFont typeface="Arial" panose="020B0604020202020204" pitchFamily="34" charset="0"/>
              <a:buNone/>
            </a:pPr>
            <a:r>
              <a:rPr lang="en-GB" sz="1200" kern="1200" dirty="0">
                <a:solidFill>
                  <a:schemeClr val="tx1"/>
                </a:solidFill>
                <a:effectLst/>
                <a:latin typeface="+mn-lt"/>
                <a:ea typeface="+mn-ea"/>
                <a:cs typeface="+mn-cs"/>
              </a:rPr>
              <a:t>The arrangements for 2022/23 once they have been determined. </a:t>
            </a:r>
          </a:p>
          <a:p>
            <a:pPr marL="0" indent="0">
              <a:buFont typeface="Arial" panose="020B0604020202020204" pitchFamily="34" charset="0"/>
              <a:buNone/>
            </a:pPr>
            <a:r>
              <a:rPr lang="en-GB" sz="1200" kern="1200" dirty="0">
                <a:solidFill>
                  <a:schemeClr val="tx1"/>
                </a:solidFill>
                <a:effectLst/>
                <a:latin typeface="+mn-lt"/>
                <a:ea typeface="+mn-ea"/>
                <a:cs typeface="+mn-cs"/>
              </a:rPr>
              <a:t>Details of the consultation if a change is proposed. </a:t>
            </a:r>
          </a:p>
          <a:p>
            <a:pPr marL="0" indent="0">
              <a:buFont typeface="Arial" panose="020B0604020202020204" pitchFamily="34" charset="0"/>
              <a:buNone/>
            </a:pPr>
            <a:r>
              <a:rPr lang="en-GB" sz="1200" kern="1200" dirty="0">
                <a:solidFill>
                  <a:schemeClr val="tx1"/>
                </a:solidFill>
                <a:effectLst/>
                <a:latin typeface="+mn-lt"/>
                <a:ea typeface="+mn-ea"/>
                <a:cs typeface="+mn-cs"/>
              </a:rPr>
              <a:t>In year admission application form</a:t>
            </a:r>
          </a:p>
          <a:p>
            <a:pPr marL="0" indent="0">
              <a:buFont typeface="Arial" panose="020B0604020202020204" pitchFamily="34" charset="0"/>
              <a:buNone/>
            </a:pPr>
            <a:r>
              <a:rPr lang="en-GB" sz="1200" kern="1200" dirty="0">
                <a:solidFill>
                  <a:schemeClr val="tx1"/>
                </a:solidFill>
                <a:effectLst/>
                <a:latin typeface="+mn-lt"/>
                <a:ea typeface="+mn-ea"/>
                <a:cs typeface="+mn-cs"/>
              </a:rPr>
              <a:t>Appeals time table</a:t>
            </a:r>
          </a:p>
        </p:txBody>
      </p:sp>
      <p:sp>
        <p:nvSpPr>
          <p:cNvPr id="4" name="Slide Number Placeholder 3"/>
          <p:cNvSpPr>
            <a:spLocks noGrp="1"/>
          </p:cNvSpPr>
          <p:nvPr>
            <p:ph type="sldNum" sz="quarter" idx="5"/>
          </p:nvPr>
        </p:nvSpPr>
        <p:spPr/>
        <p:txBody>
          <a:bodyPr/>
          <a:lstStyle/>
          <a:p>
            <a:fld id="{FC9479D8-C4B4-4D48-8276-4782B54922A4}" type="slidenum">
              <a:rPr lang="en-GB" smtClean="0"/>
              <a:t>18</a:t>
            </a:fld>
            <a:endParaRPr lang="en-GB"/>
          </a:p>
        </p:txBody>
      </p:sp>
    </p:spTree>
    <p:extLst>
      <p:ext uri="{BB962C8B-B14F-4D97-AF65-F5344CB8AC3E}">
        <p14:creationId xmlns:p14="http://schemas.microsoft.com/office/powerpoint/2010/main" val="153051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a:solidFill>
                  <a:schemeClr val="tx1"/>
                </a:solidFill>
                <a:effectLst/>
                <a:latin typeface="+mn-lt"/>
                <a:ea typeface="+mn-ea"/>
                <a:cs typeface="+mn-cs"/>
              </a:rPr>
              <a:t>Please take some time to review your websites. The following should appear on your websites:</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The current cohort admission arrangements e.g. the 20/21 arrangements, including the SIF</a:t>
            </a:r>
          </a:p>
          <a:p>
            <a:pPr marL="0" indent="0">
              <a:buFont typeface="Arial" panose="020B0604020202020204" pitchFamily="34" charset="0"/>
              <a:buNone/>
            </a:pPr>
            <a:r>
              <a:rPr lang="en-GB" sz="1200" kern="1200" dirty="0">
                <a:solidFill>
                  <a:schemeClr val="tx1"/>
                </a:solidFill>
                <a:effectLst/>
                <a:latin typeface="+mn-lt"/>
                <a:ea typeface="+mn-ea"/>
                <a:cs typeface="+mn-cs"/>
              </a:rPr>
              <a:t>The following year arrangements 2021/22</a:t>
            </a:r>
          </a:p>
          <a:p>
            <a:pPr marL="0" indent="0">
              <a:buFont typeface="Arial" panose="020B0604020202020204" pitchFamily="34" charset="0"/>
              <a:buNone/>
            </a:pPr>
            <a:r>
              <a:rPr lang="en-GB" sz="1200" kern="1200" dirty="0">
                <a:solidFill>
                  <a:schemeClr val="tx1"/>
                </a:solidFill>
                <a:effectLst/>
                <a:latin typeface="+mn-lt"/>
                <a:ea typeface="+mn-ea"/>
                <a:cs typeface="+mn-cs"/>
              </a:rPr>
              <a:t>The arrangements for 2022/23 once they have been determined. </a:t>
            </a:r>
          </a:p>
          <a:p>
            <a:pPr marL="0" indent="0">
              <a:buFont typeface="Arial" panose="020B0604020202020204" pitchFamily="34" charset="0"/>
              <a:buNone/>
            </a:pPr>
            <a:r>
              <a:rPr lang="en-GB" sz="1200" kern="1200" dirty="0">
                <a:solidFill>
                  <a:schemeClr val="tx1"/>
                </a:solidFill>
                <a:effectLst/>
                <a:latin typeface="+mn-lt"/>
                <a:ea typeface="+mn-ea"/>
                <a:cs typeface="+mn-cs"/>
              </a:rPr>
              <a:t>Details of the consultation if a change is proposed. </a:t>
            </a:r>
          </a:p>
          <a:p>
            <a:pPr marL="0" indent="0">
              <a:buFont typeface="Arial" panose="020B0604020202020204" pitchFamily="34" charset="0"/>
              <a:buNone/>
            </a:pPr>
            <a:r>
              <a:rPr lang="en-GB" sz="1200" kern="1200" dirty="0">
                <a:solidFill>
                  <a:schemeClr val="tx1"/>
                </a:solidFill>
                <a:effectLst/>
                <a:latin typeface="+mn-lt"/>
                <a:ea typeface="+mn-ea"/>
                <a:cs typeface="+mn-cs"/>
              </a:rPr>
              <a:t>In year admission application form</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9479D8-C4B4-4D48-8276-4782B54922A4}" type="slidenum">
              <a:rPr lang="en-GB" smtClean="0"/>
              <a:t>19</a:t>
            </a:fld>
            <a:endParaRPr lang="en-GB"/>
          </a:p>
        </p:txBody>
      </p:sp>
    </p:spTree>
    <p:extLst>
      <p:ext uri="{BB962C8B-B14F-4D97-AF65-F5344CB8AC3E}">
        <p14:creationId xmlns:p14="http://schemas.microsoft.com/office/powerpoint/2010/main" val="72906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during the session participants will have received an email containing a link to the following:</a:t>
            </a:r>
          </a:p>
          <a:p>
            <a:endParaRPr lang="en-GB" dirty="0"/>
          </a:p>
          <a:p>
            <a:r>
              <a:rPr lang="en-GB" dirty="0"/>
              <a:t>Feedback form – we would very much like to know what you think of this session and would appreciate your feedback</a:t>
            </a:r>
          </a:p>
          <a:p>
            <a:endParaRPr lang="en-GB" dirty="0"/>
          </a:p>
          <a:p>
            <a:r>
              <a:rPr lang="en-GB" dirty="0"/>
              <a:t>Links to pages containing the PP slides as well as any resources referred to in this session</a:t>
            </a:r>
          </a:p>
          <a:p>
            <a:endParaRPr lang="en-GB" dirty="0"/>
          </a:p>
          <a:p>
            <a:r>
              <a:rPr lang="en-GB" dirty="0"/>
              <a:t>If you would like to explore any other subjects in more detail you will find the full list of availability by visiting our website, we have a selection of webinars available (which are all available at no cost until Christmas)</a:t>
            </a:r>
          </a:p>
          <a:p>
            <a:endParaRPr lang="en-GB" dirty="0"/>
          </a:p>
          <a:p>
            <a:r>
              <a:rPr lang="en-GB" dirty="0"/>
              <a:t>In addition, we have put together a series of short videos with the aim of providing a brief introduction to a variety of subjects. These can also be found by visiting our website. We have designed these to be used either individually or at a staff or governors meeting or at the beginning of a training session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that there is lots of additional information which is available on our website, including downloadable resources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AD404-CA95-425B-8C0D-F2B08FDF2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06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participants 8 minutes to do introductions</a:t>
            </a:r>
          </a:p>
          <a:p>
            <a:endParaRPr lang="en-GB" dirty="0"/>
          </a:p>
          <a:p>
            <a:r>
              <a:rPr lang="en-GB" dirty="0"/>
              <a:t>Groups of 5 </a:t>
            </a:r>
          </a:p>
        </p:txBody>
      </p:sp>
      <p:sp>
        <p:nvSpPr>
          <p:cNvPr id="4" name="Slide Number Placeholder 3"/>
          <p:cNvSpPr>
            <a:spLocks noGrp="1"/>
          </p:cNvSpPr>
          <p:nvPr>
            <p:ph type="sldNum" sz="quarter" idx="5"/>
          </p:nvPr>
        </p:nvSpPr>
        <p:spPr/>
        <p:txBody>
          <a:bodyPr/>
          <a:lstStyle/>
          <a:p>
            <a:fld id="{FC9479D8-C4B4-4D48-8276-4782B54922A4}" type="slidenum">
              <a:rPr lang="en-GB" smtClean="0"/>
              <a:t>3</a:t>
            </a:fld>
            <a:endParaRPr lang="en-GB"/>
          </a:p>
        </p:txBody>
      </p:sp>
    </p:spTree>
    <p:extLst>
      <p:ext uri="{BB962C8B-B14F-4D97-AF65-F5344CB8AC3E}">
        <p14:creationId xmlns:p14="http://schemas.microsoft.com/office/powerpoint/2010/main" val="310139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a VA school the AA is the governing body – you are responsible for agreeing and determining arrangements, publishing arrangements, publishing timetables for appeals, allocation and ranking of places if school is oversubscribed.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AA for academy schools is the Academy Trust Board who have responsibility for admissions for all its academy school. This can be delegated to the LGB or an admissions committee and they can set admission arrangements for their individual school (the trust has overall responsibility for admissions – administration can be delegated). You must read your scheme of delegation as this will tell you what responsibilities fall to your LGB and which remain with the trust. </a:t>
            </a:r>
          </a:p>
          <a:p>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Some schools have a service level agreement with the LA for the LA to take on some of these responsibilities – you should check whether this applies to you.</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In a VC school the AA is the LA</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C9479D8-C4B4-4D48-8276-4782B54922A4}" type="slidenum">
              <a:rPr lang="en-GB" smtClean="0"/>
              <a:t>5</a:t>
            </a:fld>
            <a:endParaRPr lang="en-GB"/>
          </a:p>
        </p:txBody>
      </p:sp>
    </p:spTree>
    <p:extLst>
      <p:ext uri="{BB962C8B-B14F-4D97-AF65-F5344CB8AC3E}">
        <p14:creationId xmlns:p14="http://schemas.microsoft.com/office/powerpoint/2010/main" val="389617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baseline="0" dirty="0">
                <a:latin typeface="Times New Roman" panose="02020603050405020304" pitchFamily="18" charset="0"/>
              </a:rPr>
              <a:t>The relevant legislation is contained with the School Admissions Code 2014 – currently subject to consultation, so some changes are likely to be made to this legislation. Also of importance is the School Admissions Appeals Code??? Both pieces of legislation apply to both academy and maintained schools.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876FD-5084-435B-8D31-832D612188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52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R="0" algn="l" rtl="0"/>
            <a:r>
              <a:rPr lang="en-GB" sz="1800" b="0" i="0" u="none" strike="noStrike" baseline="0" dirty="0">
                <a:latin typeface="Times New Roman" panose="02020603050405020304" pitchFamily="18" charset="0"/>
              </a:rPr>
              <a:t>Why do we need  arrangements?</a:t>
            </a:r>
          </a:p>
          <a:p>
            <a:pPr marR="0" algn="l" rtl="0"/>
            <a:r>
              <a:rPr lang="en-GB" sz="1800" b="0" i="0" u="none" strike="noStrike" baseline="0" dirty="0">
                <a:latin typeface="Times New Roman" panose="02020603050405020304" pitchFamily="18" charset="0"/>
              </a:rPr>
              <a:t>Statutory requirement</a:t>
            </a:r>
          </a:p>
          <a:p>
            <a:pPr marR="0" algn="l" rtl="0"/>
            <a:r>
              <a:rPr lang="en-GB" sz="1800" b="0" i="0" u="none" strike="noStrike" baseline="0" dirty="0">
                <a:latin typeface="Times New Roman" panose="02020603050405020304" pitchFamily="18" charset="0"/>
              </a:rPr>
              <a:t>Info for parents about local policy and practice</a:t>
            </a:r>
          </a:p>
          <a:p>
            <a:pPr marR="0" algn="l" rtl="0"/>
            <a:r>
              <a:rPr lang="en-GB" sz="1800" b="0" i="0" u="none" strike="noStrike" baseline="0" dirty="0">
                <a:latin typeface="Times New Roman" panose="02020603050405020304" pitchFamily="18" charset="0"/>
              </a:rPr>
              <a:t>Sets out the admission application process</a:t>
            </a:r>
          </a:p>
          <a:p>
            <a:pPr marR="0" algn="l" rtl="0"/>
            <a:r>
              <a:rPr lang="en-GB" sz="1800" b="0" i="0" u="none" strike="noStrike" baseline="0" dirty="0">
                <a:latin typeface="Times New Roman" panose="02020603050405020304" pitchFamily="18" charset="0"/>
              </a:rPr>
              <a:t>Clearly state the responsibility of the AA</a:t>
            </a:r>
          </a:p>
          <a:p>
            <a:pPr marR="0" algn="l" rtl="0"/>
            <a:r>
              <a:rPr lang="en-GB" sz="1800" b="0" i="0" u="none" strike="noStrike" baseline="0" dirty="0">
                <a:latin typeface="Times New Roman" panose="02020603050405020304" pitchFamily="18" charset="0"/>
              </a:rPr>
              <a:t>To enable parents to make an informed choice</a:t>
            </a:r>
          </a:p>
          <a:p>
            <a:pPr marR="0" algn="l" rtl="0"/>
            <a:endParaRPr lang="en-GB" sz="1800" b="0" i="0" u="none" strike="noStrike" baseline="0" dirty="0">
              <a:latin typeface="Times New Roman" panose="02020603050405020304" pitchFamily="18" charset="0"/>
            </a:endParaRPr>
          </a:p>
          <a:p>
            <a:pPr marR="0" algn="l" rtl="0"/>
            <a:r>
              <a:rPr lang="en-GB" sz="1800" b="0" i="0" u="none" strike="noStrike" baseline="0" dirty="0">
                <a:latin typeface="Times New Roman" panose="02020603050405020304" pitchFamily="18" charset="0"/>
              </a:rPr>
              <a:t>What must you include?</a:t>
            </a:r>
          </a:p>
          <a:p>
            <a:pPr marR="0" algn="l" rtl="0"/>
            <a:r>
              <a:rPr lang="en-GB" sz="1800" b="0" i="0" u="none" strike="noStrike" baseline="0" dirty="0">
                <a:latin typeface="Times New Roman" panose="02020603050405020304" pitchFamily="18" charset="0"/>
              </a:rPr>
              <a:t>They must be legally compliant with the Admissions Code</a:t>
            </a:r>
          </a:p>
          <a:p>
            <a:pPr marR="0" algn="l" rtl="0"/>
            <a:r>
              <a:rPr lang="en-GB" sz="1800" b="0" i="0" u="none" strike="noStrike" baseline="0" dirty="0">
                <a:latin typeface="Times New Roman" panose="02020603050405020304" pitchFamily="18" charset="0"/>
              </a:rPr>
              <a:t>They must be clear and easily understood and not open to interpretation</a:t>
            </a:r>
          </a:p>
          <a:p>
            <a:pPr marR="0" algn="l" rtl="0"/>
            <a:r>
              <a:rPr lang="en-GB" sz="1800" b="0" i="0" u="none" strike="noStrike" baseline="0" dirty="0">
                <a:latin typeface="Times New Roman" panose="02020603050405020304" pitchFamily="18" charset="0"/>
              </a:rPr>
              <a:t>They must include information about the school</a:t>
            </a:r>
          </a:p>
          <a:p>
            <a:pPr marR="0" algn="l" rtl="0"/>
            <a:r>
              <a:rPr lang="en-GB" sz="1800" b="0" i="0" u="none" strike="noStrike" baseline="0" dirty="0">
                <a:latin typeface="Times New Roman" panose="02020603050405020304" pitchFamily="18" charset="0"/>
              </a:rPr>
              <a:t>And they must not disadvantage children in any way</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876FD-5084-435B-8D31-832D612188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57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admission cycle can be broken down in to 4 key areas, specifically:</a:t>
            </a:r>
          </a:p>
          <a:p>
            <a:endParaRPr lang="en-GB" dirty="0"/>
          </a:p>
          <a:p>
            <a:r>
              <a:rPr lang="en-GB" dirty="0"/>
              <a:t>The normal admissions round in which parents will make applications for their child to start school in September, either reception, year 5 or year 7. This is </a:t>
            </a:r>
            <a:r>
              <a:rPr lang="en-GB" dirty="0" err="1"/>
              <a:t>nornally</a:t>
            </a:r>
            <a:r>
              <a:rPr lang="en-GB" dirty="0"/>
              <a:t> co ordinated by the LA. In this Diocese all LAs coordinate the normal admissions round</a:t>
            </a:r>
          </a:p>
          <a:p>
            <a:r>
              <a:rPr lang="en-GB" dirty="0"/>
              <a:t>In-year admissions – which are applications for school places within the academic year for any age group. These are usually administered by the admission authority. Applications will come direct to the AA for a decision.  Some LA’s also co ordinate in year admissions. North Somerset LA operate a SLA and may for example co  ordinate this aspect of school admissions. </a:t>
            </a:r>
          </a:p>
          <a:p>
            <a:r>
              <a:rPr lang="en-GB" dirty="0"/>
              <a:t>Appeals in connection with application decisions – a session on appeals will be held later in the year. </a:t>
            </a:r>
          </a:p>
          <a:p>
            <a:r>
              <a:rPr lang="en-GB" dirty="0"/>
              <a:t>Development and determination of admission arrangements for the 2022/23 year of entry application process which will be begin at the end of 2021</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876FD-5084-435B-8D31-832D612188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27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normal admissions round in which parents will make applications for their child to start school in September, either reception, year 5 or year 7. This is </a:t>
            </a:r>
            <a:r>
              <a:rPr lang="en-GB" dirty="0" err="1"/>
              <a:t>nornally</a:t>
            </a:r>
            <a:r>
              <a:rPr lang="en-GB" dirty="0"/>
              <a:t> co ordinated by the LA. In this Diocese all LAs coordinate the normal admissions round. Applications will be made for the 21/22 academic year</a:t>
            </a:r>
          </a:p>
          <a:p>
            <a:endParaRPr lang="en-GB" dirty="0"/>
          </a:p>
          <a:p>
            <a:r>
              <a:rPr lang="en-GB" dirty="0"/>
              <a:t>The LA are required to publish their composite prospectus by 12</a:t>
            </a:r>
            <a:r>
              <a:rPr lang="en-GB" baseline="30000" dirty="0"/>
              <a:t>th</a:t>
            </a:r>
            <a:r>
              <a:rPr lang="en-GB" dirty="0"/>
              <a:t> September in the offer year which must include the admission arrangements for all schools in their area.</a:t>
            </a:r>
          </a:p>
          <a:p>
            <a:endParaRPr lang="en-GB" dirty="0"/>
          </a:p>
          <a:p>
            <a:r>
              <a:rPr lang="en-GB" dirty="0"/>
              <a:t>Parents apply for places using the CAF – common application form on which they can supply a minimum of 3 preferences</a:t>
            </a:r>
          </a:p>
          <a:p>
            <a:r>
              <a:rPr lang="en-GB" dirty="0"/>
              <a:t>The CAF is completed and returned to the home LA (where the person lives). Where an application is for a school outside of the LA, the home LA will pass it to the maintaining LA for consideration. A decision will be made and the home LA will be informed and notify the parents of the outcome of the application. </a:t>
            </a:r>
          </a:p>
          <a:p>
            <a:endParaRPr lang="en-GB" dirty="0"/>
          </a:p>
          <a:p>
            <a:r>
              <a:rPr lang="en-GB" dirty="0"/>
              <a:t>Some AA’s will request additional information on a SIF – the SIF must relate specifically to any over subscription criteria which the parent wishes to rely and must not request any additional information. The SIF will be used by the AA if there are more applications than places available. The AA will then be asked to rank applications against the OS criteria. </a:t>
            </a:r>
          </a:p>
          <a:p>
            <a:endParaRPr lang="en-GB" dirty="0"/>
          </a:p>
          <a:p>
            <a:r>
              <a:rPr lang="en-GB" dirty="0"/>
              <a:t>Each AA is required to complete a waiting list until 31</a:t>
            </a:r>
            <a:r>
              <a:rPr lang="en-GB" baseline="30000" dirty="0"/>
              <a:t>st</a:t>
            </a:r>
            <a:r>
              <a:rPr lang="en-GB" dirty="0"/>
              <a:t> December for each school year.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876FD-5084-435B-8D31-832D612188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52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GB" sz="1800" b="0" i="0" u="none" strike="noStrike" baseline="0" dirty="0">
                <a:latin typeface="Times New Roman" panose="02020603050405020304" pitchFamily="18" charset="0"/>
              </a:rPr>
              <a:t>AA must determine their admission arrangements annually. There are some steps that AA need to taking right now in order to consider developing and determining their admission arrangements for 22/23. </a:t>
            </a:r>
          </a:p>
          <a:p>
            <a:pPr marR="0" algn="l" rtl="0"/>
            <a:endParaRPr lang="en-GB" sz="1800" b="0" i="0" u="none" strike="noStrike" baseline="0" dirty="0">
              <a:latin typeface="Times New Roman" panose="02020603050405020304" pitchFamily="18" charset="0"/>
            </a:endParaRPr>
          </a:p>
          <a:p>
            <a:pPr marR="0" algn="l" rtl="0"/>
            <a:r>
              <a:rPr lang="en-GB" sz="1800" b="0" i="0" u="none" strike="noStrike" baseline="0" dirty="0">
                <a:latin typeface="Times New Roman" panose="02020603050405020304" pitchFamily="18" charset="0"/>
              </a:rPr>
              <a:t>If AA do not wish to make a change, that decision must be made by the LGB or committee or the trust board and formally </a:t>
            </a:r>
            <a:r>
              <a:rPr lang="en-GB" sz="1800" b="0" i="0" u="none" strike="noStrike" baseline="0" dirty="0" err="1">
                <a:latin typeface="Times New Roman" panose="02020603050405020304" pitchFamily="18" charset="0"/>
              </a:rPr>
              <a:t>minuted</a:t>
            </a:r>
            <a:r>
              <a:rPr lang="en-GB" sz="1800" b="0" i="0" u="none" strike="noStrike" baseline="0" dirty="0">
                <a:latin typeface="Times New Roman" panose="02020603050405020304" pitchFamily="18" charset="0"/>
              </a:rPr>
              <a:t> as such. If no change is to be made the AA must republish their </a:t>
            </a:r>
            <a:r>
              <a:rPr lang="en-GB" sz="1800" b="0" i="0" u="none" strike="noStrike" baseline="0" dirty="0" err="1">
                <a:latin typeface="Times New Roman" panose="02020603050405020304" pitchFamily="18" charset="0"/>
              </a:rPr>
              <a:t>arragements</a:t>
            </a:r>
            <a:r>
              <a:rPr lang="en-GB" sz="1800" b="0" i="0" u="none" strike="noStrike" baseline="0" dirty="0">
                <a:latin typeface="Times New Roman" panose="02020603050405020304" pitchFamily="18" charset="0"/>
              </a:rPr>
              <a:t> with changes made to the key dates only (these non material changes are not subject to consultation). Publication in this context means uploading to the school website and sending a copy of the </a:t>
            </a:r>
            <a:r>
              <a:rPr lang="en-GB" sz="1800" b="0" i="0" u="none" strike="noStrike" baseline="0" dirty="0" err="1">
                <a:latin typeface="Times New Roman" panose="02020603050405020304" pitchFamily="18" charset="0"/>
              </a:rPr>
              <a:t>arrangemetns</a:t>
            </a:r>
            <a:r>
              <a:rPr lang="en-GB" sz="1800" b="0" i="0" u="none" strike="noStrike" baseline="0" dirty="0">
                <a:latin typeface="Times New Roman" panose="02020603050405020304" pitchFamily="18" charset="0"/>
              </a:rPr>
              <a:t> to the LA.  </a:t>
            </a:r>
          </a:p>
          <a:p>
            <a:pPr marR="0" algn="l" rtl="0"/>
            <a:endParaRPr lang="en-GB" sz="1800" b="0" i="0" u="none" strike="noStrike" baseline="0" dirty="0">
              <a:latin typeface="Times New Roman" panose="02020603050405020304" pitchFamily="18" charset="0"/>
            </a:endParaRPr>
          </a:p>
          <a:p>
            <a:pPr marR="0" algn="l" rtl="0"/>
            <a:r>
              <a:rPr lang="en-GB" sz="1800" b="0" i="0" u="none" strike="noStrike" baseline="0" dirty="0">
                <a:latin typeface="Times New Roman" panose="02020603050405020304" pitchFamily="18" charset="0"/>
              </a:rPr>
              <a:t>Arrangements must be determined (a decision made on the arrangements) by 28</a:t>
            </a:r>
            <a:r>
              <a:rPr lang="en-GB" sz="1800" b="0" i="0" u="none" strike="noStrike" baseline="30000" dirty="0">
                <a:latin typeface="Times New Roman" panose="02020603050405020304" pitchFamily="18" charset="0"/>
              </a:rPr>
              <a:t>th</a:t>
            </a:r>
            <a:r>
              <a:rPr lang="en-GB" sz="1800" b="0" i="0" u="none" strike="noStrike" baseline="0" dirty="0">
                <a:latin typeface="Times New Roman" panose="02020603050405020304" pitchFamily="18" charset="0"/>
              </a:rPr>
              <a:t> February and published by 15</a:t>
            </a:r>
            <a:r>
              <a:rPr lang="en-GB" sz="1800" b="0" i="0" u="none" strike="noStrike" baseline="30000" dirty="0">
                <a:latin typeface="Times New Roman" panose="02020603050405020304" pitchFamily="18" charset="0"/>
              </a:rPr>
              <a:t>th</a:t>
            </a:r>
            <a:r>
              <a:rPr lang="en-GB" sz="1800" b="0" i="0" u="none" strike="noStrike" baseline="0" dirty="0">
                <a:latin typeface="Times New Roman" panose="02020603050405020304" pitchFamily="18" charset="0"/>
              </a:rPr>
              <a:t> March 2021</a:t>
            </a:r>
          </a:p>
          <a:p>
            <a:pPr marR="0" algn="l" rtl="0"/>
            <a:endParaRPr lang="en-GB" sz="1800" b="0" i="0" u="none" strike="noStrike" baseline="0" dirty="0">
              <a:latin typeface="Times New Roman" panose="02020603050405020304" pitchFamily="18" charset="0"/>
            </a:endParaRPr>
          </a:p>
          <a:p>
            <a:pPr marR="0" algn="l" rtl="0"/>
            <a:r>
              <a:rPr lang="en-GB" sz="1800" b="0" i="0" u="none" strike="noStrike" baseline="0" dirty="0">
                <a:latin typeface="Times New Roman" panose="02020603050405020304" pitchFamily="18" charset="0"/>
              </a:rPr>
              <a:t>Every AA must consult on their admission arrangements once every 7 years, even if no change is to be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876FD-5084-435B-8D31-832D612188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301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latin typeface="Times New Roman" panose="02020603050405020304" pitchFamily="18" charset="0"/>
              </a:rPr>
              <a:t>Any change to policy and practice must be subject to a full public consultation, this includes if a change is proposed to the Supplementary Information Form (SIF). There are a number of key dates for all AA’s to comply with when considering making a change. </a:t>
            </a:r>
          </a:p>
          <a:p>
            <a:pPr marR="0" algn="l" rtl="0"/>
            <a:endParaRPr lang="en-GB" sz="1200" b="0" i="0" u="none" strike="noStrike" baseline="0" dirty="0">
              <a:latin typeface="Times New Roman" panose="02020603050405020304" pitchFamily="18" charset="0"/>
            </a:endParaRPr>
          </a:p>
          <a:p>
            <a:pPr marR="0" algn="l" rtl="0"/>
            <a:endParaRPr lang="en-GB" sz="1200" b="0" i="0" u="none" strike="noStrike" baseline="0" dirty="0">
              <a:latin typeface="Times New Roman" panose="02020603050405020304" pitchFamily="18" charset="0"/>
            </a:endParaRPr>
          </a:p>
          <a:p>
            <a:pPr marR="0" algn="l" rtl="0"/>
            <a:r>
              <a:rPr lang="en-GB" sz="1200" b="0" i="0" u="none" strike="noStrike" baseline="0" dirty="0">
                <a:latin typeface="Times New Roman" panose="02020603050405020304" pitchFamily="18" charset="0"/>
              </a:rPr>
              <a:t>Key Dates if a change is proposed:</a:t>
            </a:r>
          </a:p>
          <a:p>
            <a:pPr marR="0" algn="l" rtl="0"/>
            <a:r>
              <a:rPr lang="en-GB" sz="1200" b="0" i="0" u="none" strike="noStrike" baseline="0" dirty="0">
                <a:latin typeface="Times New Roman" panose="02020603050405020304" pitchFamily="18" charset="0"/>
              </a:rPr>
              <a:t>As early as possible within the Autumn term the admissions committee, LGB, trust board  or relevant group must consider 2021/22 arrangements to consider whether a change is required. If so, that decision must be formally </a:t>
            </a:r>
            <a:r>
              <a:rPr lang="en-GB" sz="1200" b="0" i="0" u="none" strike="noStrike" baseline="0" dirty="0" err="1">
                <a:latin typeface="Times New Roman" panose="02020603050405020304" pitchFamily="18" charset="0"/>
              </a:rPr>
              <a:t>minuted</a:t>
            </a:r>
            <a:r>
              <a:rPr lang="en-GB" sz="1200" b="0" i="0" u="none" strike="noStrike" baseline="0" dirty="0">
                <a:latin typeface="Times New Roman" panose="02020603050405020304" pitchFamily="18" charset="0"/>
              </a:rPr>
              <a:t>.</a:t>
            </a:r>
          </a:p>
          <a:p>
            <a:pPr marR="0" algn="l" rtl="0"/>
            <a:r>
              <a:rPr lang="en-GB" sz="1200" b="0" i="0" u="none" strike="noStrike" baseline="0" dirty="0">
                <a:latin typeface="Times New Roman" panose="02020603050405020304" pitchFamily="18" charset="0"/>
              </a:rPr>
              <a:t>That decision must be communicated to the Diocese for church schools for comment in the first instance before the commencement of a full public consultation, this is particularly important if any changes are proposed to the faith over subscription criteria</a:t>
            </a:r>
          </a:p>
          <a:p>
            <a:pPr marR="0" algn="l" rtl="0"/>
            <a:r>
              <a:rPr lang="en-GB" sz="1200" b="0" i="0" u="none" strike="noStrike" baseline="0" dirty="0">
                <a:latin typeface="Times New Roman" panose="02020603050405020304" pitchFamily="18" charset="0"/>
              </a:rPr>
              <a:t>Formal public consultation must take place between the 1</a:t>
            </a:r>
            <a:r>
              <a:rPr lang="en-GB" sz="1200" b="0" i="0" u="none" strike="noStrike" baseline="30000" dirty="0">
                <a:latin typeface="Times New Roman" panose="02020603050405020304" pitchFamily="18" charset="0"/>
              </a:rPr>
              <a:t>st</a:t>
            </a:r>
            <a:r>
              <a:rPr lang="en-GB" sz="1200" b="0" i="0" u="none" strike="noStrike" baseline="0" dirty="0">
                <a:latin typeface="Times New Roman" panose="02020603050405020304" pitchFamily="18" charset="0"/>
              </a:rPr>
              <a:t> October 2020 and 31</a:t>
            </a:r>
            <a:r>
              <a:rPr lang="en-GB" sz="1200" b="0" i="0" u="none" strike="noStrike" baseline="30000" dirty="0">
                <a:latin typeface="Times New Roman" panose="02020603050405020304" pitchFamily="18" charset="0"/>
              </a:rPr>
              <a:t>st</a:t>
            </a:r>
            <a:r>
              <a:rPr lang="en-GB" sz="1200" b="0" i="0" u="none" strike="noStrike" baseline="0" dirty="0">
                <a:latin typeface="Times New Roman" panose="02020603050405020304" pitchFamily="18" charset="0"/>
              </a:rPr>
              <a:t> January 2021. These are statutory dates as set out in the School Admissions Code and remain the same for each year of determination.</a:t>
            </a:r>
          </a:p>
          <a:p>
            <a:pPr marR="0" algn="l" rtl="0"/>
            <a:r>
              <a:rPr lang="en-GB" sz="1200" b="0" i="0" u="none" strike="noStrike" baseline="0" dirty="0">
                <a:latin typeface="Times New Roman" panose="02020603050405020304" pitchFamily="18" charset="0"/>
              </a:rPr>
              <a:t>This consultation must last for a period of full 6 consecutive weeks between those dates. </a:t>
            </a:r>
          </a:p>
          <a:p>
            <a:pPr marR="0" algn="l" rtl="0"/>
            <a:r>
              <a:rPr lang="en-GB" sz="1200" b="0" i="0" u="none" strike="noStrike" baseline="0" dirty="0">
                <a:latin typeface="Times New Roman" panose="02020603050405020304" pitchFamily="18" charset="0"/>
              </a:rPr>
              <a:t>After the 31</a:t>
            </a:r>
            <a:r>
              <a:rPr lang="en-GB" sz="1200" b="0" i="0" u="none" strike="noStrike" baseline="30000" dirty="0">
                <a:latin typeface="Times New Roman" panose="02020603050405020304" pitchFamily="18" charset="0"/>
              </a:rPr>
              <a:t>st</a:t>
            </a:r>
            <a:r>
              <a:rPr lang="en-GB" sz="1200" b="0" i="0" u="none" strike="noStrike" baseline="0" dirty="0">
                <a:latin typeface="Times New Roman" panose="02020603050405020304" pitchFamily="18" charset="0"/>
              </a:rPr>
              <a:t> January, or earlier if the consultation has taken place earlier in the consultation period, the LGB or committee or trust board must schedule a meeting in which responses to the consultation can be considered and appropriate responses be given, as appropriate. </a:t>
            </a:r>
          </a:p>
          <a:p>
            <a:pPr marR="0" algn="l" rtl="0"/>
            <a:r>
              <a:rPr lang="en-GB" sz="1200" b="0" i="0" u="none" strike="noStrike" baseline="0" dirty="0">
                <a:latin typeface="Times New Roman" panose="02020603050405020304" pitchFamily="18" charset="0"/>
              </a:rPr>
              <a:t>The LGB, committee or trust board must have formally determined (made a decision on their final arrangements) their arrangements by 28</a:t>
            </a:r>
            <a:r>
              <a:rPr lang="en-GB" sz="1200" b="0" i="0" u="none" strike="noStrike" baseline="30000" dirty="0">
                <a:latin typeface="Times New Roman" panose="02020603050405020304" pitchFamily="18" charset="0"/>
              </a:rPr>
              <a:t>th</a:t>
            </a:r>
            <a:r>
              <a:rPr lang="en-GB" sz="1200" b="0" i="0" u="none" strike="noStrike" baseline="0" dirty="0">
                <a:latin typeface="Times New Roman" panose="02020603050405020304" pitchFamily="18" charset="0"/>
              </a:rPr>
              <a:t> February (statutory date). This determination will have been made at a meeting and formally </a:t>
            </a:r>
            <a:r>
              <a:rPr lang="en-GB" sz="1200" b="0" i="0" u="none" strike="noStrike" baseline="0" dirty="0" err="1">
                <a:latin typeface="Times New Roman" panose="02020603050405020304" pitchFamily="18" charset="0"/>
              </a:rPr>
              <a:t>minuted</a:t>
            </a:r>
            <a:r>
              <a:rPr lang="en-GB" sz="1200" b="0" i="0" u="none" strike="noStrike" baseline="0" dirty="0">
                <a:latin typeface="Times New Roman" panose="02020603050405020304" pitchFamily="18" charset="0"/>
              </a:rPr>
              <a:t> as such.</a:t>
            </a:r>
          </a:p>
          <a:p>
            <a:pPr marR="0" algn="l" rtl="0"/>
            <a:r>
              <a:rPr lang="en-GB" sz="1200" b="0" i="0" u="none" strike="noStrike" baseline="0" dirty="0">
                <a:latin typeface="Times New Roman" panose="02020603050405020304" pitchFamily="18" charset="0"/>
              </a:rPr>
              <a:t>Once determined by the AA, the arrangements must be published on the school website and sent to the LA by 15</a:t>
            </a:r>
            <a:r>
              <a:rPr lang="en-GB" sz="1200" b="0" i="0" u="none" strike="noStrike" baseline="30000" dirty="0">
                <a:latin typeface="Times New Roman" panose="02020603050405020304" pitchFamily="18" charset="0"/>
              </a:rPr>
              <a:t>th</a:t>
            </a:r>
            <a:r>
              <a:rPr lang="en-GB" sz="1200" b="0" i="0" u="none" strike="noStrike" baseline="0" dirty="0">
                <a:latin typeface="Times New Roman" panose="02020603050405020304" pitchFamily="18" charset="0"/>
              </a:rPr>
              <a:t> March (statutory date).</a:t>
            </a:r>
          </a:p>
          <a:p>
            <a:pPr marR="0" algn="l" rtl="0"/>
            <a:endParaRPr lang="en-GB" sz="1200" b="0" i="0" u="none" strike="noStrike" baseline="0" dirty="0">
              <a:latin typeface="Times New Roman" panose="02020603050405020304" pitchFamily="18" charset="0"/>
            </a:endParaRPr>
          </a:p>
          <a:p>
            <a:r>
              <a:rPr lang="en-GB" dirty="0"/>
              <a:t>Following determination of arrangements, any objections to those arrangements must be made to the Schools Adjudicator. objections must be referred to the Adjudicator by 15 May in the determination year42. Admission authorities that are not the local authority must provide all the information that the local authority needs to compile the composite prospectus no later than 8 August, unless agreed otherwise</a:t>
            </a:r>
          </a:p>
          <a:p>
            <a:endParaRPr lang="en-GB" dirty="0"/>
          </a:p>
        </p:txBody>
      </p:sp>
      <p:sp>
        <p:nvSpPr>
          <p:cNvPr id="4" name="Slide Number Placeholder 3"/>
          <p:cNvSpPr>
            <a:spLocks noGrp="1"/>
          </p:cNvSpPr>
          <p:nvPr>
            <p:ph type="sldNum" sz="quarter" idx="5"/>
          </p:nvPr>
        </p:nvSpPr>
        <p:spPr/>
        <p:txBody>
          <a:bodyPr/>
          <a:lstStyle/>
          <a:p>
            <a:fld id="{D39876FD-5084-435B-8D31-832D61218838}" type="slidenum">
              <a:rPr lang="en-GB" smtClean="0"/>
              <a:t>11</a:t>
            </a:fld>
            <a:endParaRPr lang="en-GB"/>
          </a:p>
        </p:txBody>
      </p:sp>
    </p:spTree>
    <p:extLst>
      <p:ext uri="{BB962C8B-B14F-4D97-AF65-F5344CB8AC3E}">
        <p14:creationId xmlns:p14="http://schemas.microsoft.com/office/powerpoint/2010/main" val="3386081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9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87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82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20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96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52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9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6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4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t>9/29/2020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295CCF-45A9-D247-9898-8F48A86B9C12}"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295CCF-45A9-D247-9898-8F48A86B9C12}" type="datetimeFigureOut">
              <a:rPr lang="en-US" smtClean="0"/>
              <a:t>9/29/2020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95CCF-45A9-D247-9898-8F48A86B9C12}" type="datetimeFigureOut">
              <a:rPr lang="en-US" smtClean="0"/>
              <a:t>9/29/2020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t>9/29/2020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9/29/2020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9/29/2020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56640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solidFill>
                  <a:prstClr val="black">
                    <a:tint val="75000"/>
                  </a:prstClr>
                </a:solidFill>
              </a:rPr>
              <a:pPr/>
              <a:t>9/29/2020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8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375" y="1044038"/>
            <a:ext cx="7772400" cy="1655762"/>
          </a:xfrm>
        </p:spPr>
        <p:txBody>
          <a:bodyPr>
            <a:normAutofit fontScale="90000"/>
          </a:bodyPr>
          <a:lstStyle/>
          <a:p>
            <a:pPr algn="l"/>
            <a:br>
              <a:rPr lang="en-US" sz="5500" dirty="0">
                <a:solidFill>
                  <a:schemeClr val="bg1"/>
                </a:solidFill>
                <a:latin typeface="Cambria" charset="0"/>
                <a:ea typeface="Cambria" charset="0"/>
                <a:cs typeface="Cambria" charset="0"/>
              </a:rPr>
            </a:br>
            <a:br>
              <a:rPr lang="en-US" sz="5500" dirty="0">
                <a:solidFill>
                  <a:schemeClr val="bg1"/>
                </a:solidFill>
                <a:latin typeface="Cambria" charset="0"/>
                <a:ea typeface="Cambria" charset="0"/>
                <a:cs typeface="Cambria" charset="0"/>
              </a:rPr>
            </a:br>
            <a:r>
              <a:rPr lang="en-US" sz="5500" dirty="0">
                <a:solidFill>
                  <a:schemeClr val="bg1"/>
                </a:solidFill>
                <a:latin typeface="Cambria" charset="0"/>
                <a:ea typeface="Cambria" charset="0"/>
                <a:cs typeface="Cambria" charset="0"/>
              </a:rPr>
              <a:t>Introduction to Admissions</a:t>
            </a:r>
            <a:br>
              <a:rPr lang="en-US" sz="5500" dirty="0">
                <a:solidFill>
                  <a:schemeClr val="bg1"/>
                </a:solidFill>
                <a:latin typeface="Cambria" charset="0"/>
                <a:ea typeface="Cambria" charset="0"/>
                <a:cs typeface="Cambria" charset="0"/>
              </a:rPr>
            </a:br>
            <a:r>
              <a:rPr lang="en-US" sz="2800" dirty="0">
                <a:solidFill>
                  <a:schemeClr val="bg1"/>
                </a:solidFill>
                <a:latin typeface="Cambria" charset="0"/>
                <a:ea typeface="Cambria" charset="0"/>
                <a:cs typeface="Cambria" charset="0"/>
              </a:rPr>
              <a:t>Vicky Christophers</a:t>
            </a:r>
            <a:br>
              <a:rPr lang="en-US" sz="2800" dirty="0">
                <a:solidFill>
                  <a:schemeClr val="bg1"/>
                </a:solidFill>
                <a:latin typeface="Cambria" charset="0"/>
                <a:ea typeface="Cambria" charset="0"/>
                <a:cs typeface="Cambria" charset="0"/>
              </a:rPr>
            </a:br>
            <a:r>
              <a:rPr lang="en-US" sz="2800" dirty="0">
                <a:solidFill>
                  <a:schemeClr val="bg1"/>
                </a:solidFill>
                <a:latin typeface="Cambria" charset="0"/>
                <a:ea typeface="Cambria" charset="0"/>
                <a:cs typeface="Cambria" charset="0"/>
              </a:rPr>
              <a:t>School </a:t>
            </a:r>
            <a:r>
              <a:rPr lang="en-US" sz="2800" dirty="0" err="1">
                <a:solidFill>
                  <a:schemeClr val="bg1"/>
                </a:solidFill>
                <a:latin typeface="Cambria" charset="0"/>
                <a:ea typeface="Cambria" charset="0"/>
                <a:cs typeface="Cambria" charset="0"/>
              </a:rPr>
              <a:t>Organisation</a:t>
            </a:r>
            <a:r>
              <a:rPr lang="en-US" sz="2800" dirty="0">
                <a:solidFill>
                  <a:schemeClr val="bg1"/>
                </a:solidFill>
                <a:latin typeface="Cambria" charset="0"/>
                <a:ea typeface="Cambria" charset="0"/>
                <a:cs typeface="Cambria" charset="0"/>
              </a:rPr>
              <a:t> &amp; Governance Adviser</a:t>
            </a:r>
            <a:endParaRPr lang="en-US" sz="5500" dirty="0">
              <a:solidFill>
                <a:schemeClr val="bg1"/>
              </a:solidFill>
              <a:latin typeface="Cambria" charset="0"/>
              <a:ea typeface="Cambria" charset="0"/>
              <a:cs typeface="Cambria" charset="0"/>
            </a:endParaRPr>
          </a:p>
        </p:txBody>
      </p:sp>
      <p:sp>
        <p:nvSpPr>
          <p:cNvPr id="3" name="Subtitle 2"/>
          <p:cNvSpPr>
            <a:spLocks noGrp="1"/>
          </p:cNvSpPr>
          <p:nvPr>
            <p:ph type="subTitle" idx="1"/>
          </p:nvPr>
        </p:nvSpPr>
        <p:spPr>
          <a:xfrm>
            <a:off x="508375" y="3429000"/>
            <a:ext cx="8127250" cy="2994102"/>
          </a:xfrm>
        </p:spPr>
        <p:txBody>
          <a:bodyPr>
            <a:normAutofit fontScale="85000" lnSpcReduction="20000"/>
          </a:bodyPr>
          <a:lstStyle/>
          <a:p>
            <a:pPr algn="l"/>
            <a:r>
              <a:rPr lang="en-US" sz="3100" dirty="0">
                <a:solidFill>
                  <a:schemeClr val="bg1"/>
                </a:solidFill>
              </a:rPr>
              <a:t>General guidance for the session</a:t>
            </a:r>
          </a:p>
          <a:p>
            <a:pPr marL="457200" indent="-457200" algn="l">
              <a:buFont typeface="Arial" panose="020B0604020202020204" pitchFamily="34" charset="0"/>
              <a:buChar char="•"/>
            </a:pPr>
            <a:r>
              <a:rPr lang="en-US" sz="3100" dirty="0">
                <a:solidFill>
                  <a:schemeClr val="bg1"/>
                </a:solidFill>
              </a:rPr>
              <a:t>Please mute your microphone unless you are addressing the group</a:t>
            </a:r>
          </a:p>
          <a:p>
            <a:pPr marL="457200" indent="-457200" algn="l">
              <a:buFont typeface="Arial" panose="020B0604020202020204" pitchFamily="34" charset="0"/>
              <a:buChar char="•"/>
            </a:pPr>
            <a:r>
              <a:rPr lang="en-US" sz="3100" dirty="0">
                <a:solidFill>
                  <a:schemeClr val="bg1"/>
                </a:solidFill>
              </a:rPr>
              <a:t>Please ensure that you have your chat box open at the start of the session. If you have any questions, please use the chat box</a:t>
            </a:r>
          </a:p>
          <a:p>
            <a:pPr marL="457200" indent="-457200" algn="l">
              <a:buFont typeface="Arial" panose="020B0604020202020204" pitchFamily="34" charset="0"/>
              <a:buChar char="•"/>
            </a:pPr>
            <a:r>
              <a:rPr lang="en-US" sz="3100" dirty="0">
                <a:solidFill>
                  <a:schemeClr val="bg1"/>
                </a:solidFill>
              </a:rPr>
              <a:t>Please amend your name details so we know how to address you </a:t>
            </a:r>
          </a:p>
          <a:p>
            <a:pPr marL="457200" indent="-457200" algn="l">
              <a:buFont typeface="Arial" panose="020B0604020202020204" pitchFamily="34" charset="0"/>
              <a:buChar char="•"/>
            </a:pPr>
            <a:endParaRPr lang="en-US" sz="3000" dirty="0">
              <a:solidFill>
                <a:schemeClr val="bg1"/>
              </a:solidFill>
            </a:endParaRPr>
          </a:p>
        </p:txBody>
      </p:sp>
    </p:spTree>
    <p:extLst>
      <p:ext uri="{BB962C8B-B14F-4D97-AF65-F5344CB8AC3E}">
        <p14:creationId xmlns:p14="http://schemas.microsoft.com/office/powerpoint/2010/main" val="15099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092" y="637501"/>
            <a:ext cx="7886700" cy="1325563"/>
          </a:xfrm>
        </p:spPr>
        <p:txBody>
          <a:bodyPr anchor="t">
            <a:normAutofit fontScale="90000"/>
          </a:bodyPr>
          <a:lstStyle/>
          <a:p>
            <a:pPr algn="l"/>
            <a:r>
              <a:rPr lang="en-US" sz="5000" dirty="0">
                <a:solidFill>
                  <a:srgbClr val="78A22F"/>
                </a:solidFill>
                <a:latin typeface="Cambria" charset="0"/>
                <a:ea typeface="Cambria" charset="0"/>
                <a:cs typeface="Cambria" charset="0"/>
              </a:rPr>
              <a:t>Development &amp; Determination</a:t>
            </a:r>
          </a:p>
        </p:txBody>
      </p:sp>
      <p:sp>
        <p:nvSpPr>
          <p:cNvPr id="4" name="Subtitle 2">
            <a:extLst>
              <a:ext uri="{FF2B5EF4-FFF2-40B4-BE49-F238E27FC236}">
                <a16:creationId xmlns:a16="http://schemas.microsoft.com/office/drawing/2014/main" id="{AAEB410A-30D8-4C46-A19F-9834A8BAE3AE}"/>
              </a:ext>
            </a:extLst>
          </p:cNvPr>
          <p:cNvSpPr txBox="1">
            <a:spLocks/>
          </p:cNvSpPr>
          <p:nvPr/>
        </p:nvSpPr>
        <p:spPr>
          <a:xfrm>
            <a:off x="720000" y="19799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78A22F"/>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28F999A5-FC49-46C0-A308-B26EA7E7DC5B}"/>
              </a:ext>
            </a:extLst>
          </p:cNvPr>
          <p:cNvSpPr txBox="1">
            <a:spLocks/>
          </p:cNvSpPr>
          <p:nvPr/>
        </p:nvSpPr>
        <p:spPr>
          <a:xfrm>
            <a:off x="872400" y="21323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BB1A9428-3156-451E-A6BD-8290FC2B44E8}"/>
              </a:ext>
            </a:extLst>
          </p:cNvPr>
          <p:cNvSpPr txBox="1">
            <a:spLocks/>
          </p:cNvSpPr>
          <p:nvPr/>
        </p:nvSpPr>
        <p:spPr>
          <a:xfrm>
            <a:off x="720000" y="18275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AA must</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determine arrangements annually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The AA must decide whether to make a change or not</a:t>
            </a:r>
          </a:p>
          <a:p>
            <a:pPr lvl="1">
              <a:spcBef>
                <a:spcPts val="1000"/>
              </a:spcBef>
            </a:pPr>
            <a:r>
              <a:rPr lang="en-US" sz="2800" dirty="0">
                <a:solidFill>
                  <a:prstClr val="black"/>
                </a:solidFill>
                <a:latin typeface="Calibri" panose="020F0502020204030204"/>
              </a:rPr>
              <a:t>FGB or committee must make and record the decision </a:t>
            </a:r>
          </a:p>
          <a:p>
            <a:r>
              <a:rPr lang="en-US" sz="3200" dirty="0">
                <a:solidFill>
                  <a:prstClr val="black"/>
                </a:solidFill>
                <a:latin typeface="Calibri" panose="020F0502020204030204"/>
              </a:rPr>
              <a:t>Determine by 28</a:t>
            </a:r>
            <a:r>
              <a:rPr lang="en-US" sz="3200" baseline="30000" dirty="0">
                <a:solidFill>
                  <a:prstClr val="black"/>
                </a:solidFill>
                <a:latin typeface="Calibri" panose="020F0502020204030204"/>
              </a:rPr>
              <a:t>th</a:t>
            </a:r>
            <a:r>
              <a:rPr lang="en-US" sz="3200" dirty="0">
                <a:solidFill>
                  <a:prstClr val="black"/>
                </a:solidFill>
                <a:latin typeface="Calibri" panose="020F0502020204030204"/>
              </a:rPr>
              <a:t> February 2021</a:t>
            </a:r>
          </a:p>
          <a:p>
            <a:r>
              <a:rPr kumimoji="0" lang="en-US" sz="3200" b="0" i="0" u="none" strike="noStrike" kern="1200" cap="none" spc="0" normalizeH="0" noProof="0" dirty="0">
                <a:ln>
                  <a:noFill/>
                </a:ln>
                <a:solidFill>
                  <a:prstClr val="black"/>
                </a:solidFill>
                <a:effectLst/>
                <a:uLnTx/>
                <a:uFillTx/>
                <a:latin typeface="Calibri" panose="020F0502020204030204"/>
              </a:rPr>
              <a:t>Publish by 15</a:t>
            </a:r>
            <a:r>
              <a:rPr kumimoji="0" lang="en-US" sz="3200" b="0" i="0" u="none" strike="noStrike" kern="1200" cap="none" spc="0" normalizeH="0" baseline="30000" noProof="0" dirty="0">
                <a:ln>
                  <a:noFill/>
                </a:ln>
                <a:solidFill>
                  <a:prstClr val="black"/>
                </a:solidFill>
                <a:effectLst/>
                <a:uLnTx/>
                <a:uFillTx/>
                <a:latin typeface="Calibri" panose="020F0502020204030204"/>
              </a:rPr>
              <a:t>th</a:t>
            </a:r>
            <a:r>
              <a:rPr kumimoji="0" lang="en-US" sz="3200" b="0" i="0" u="none" strike="noStrike" kern="1200" cap="none" spc="0" normalizeH="0" noProof="0" dirty="0">
                <a:ln>
                  <a:noFill/>
                </a:ln>
                <a:solidFill>
                  <a:prstClr val="black"/>
                </a:solidFill>
                <a:effectLst/>
                <a:uLnTx/>
                <a:uFillTx/>
                <a:latin typeface="Calibri" panose="020F0502020204030204"/>
              </a:rPr>
              <a:t> March 2021</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230099"/>
      </p:ext>
    </p:extLst>
  </p:cSld>
  <p:clrMapOvr>
    <a:masterClrMapping/>
  </p:clrMapOvr>
  <mc:AlternateContent xmlns:mc="http://schemas.openxmlformats.org/markup-compatibility/2006" xmlns:p14="http://schemas.microsoft.com/office/powerpoint/2010/main">
    <mc:Choice Requires="p14">
      <p:transition spd="slow" p14:dur="2000" advTm="71030"/>
    </mc:Choice>
    <mc:Fallback xmlns="">
      <p:transition spd="slow" advTm="71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1600200"/>
          </a:xfrm>
        </p:spPr>
        <p:txBody>
          <a:bodyPr anchor="t">
            <a:normAutofit/>
          </a:bodyPr>
          <a:lstStyle/>
          <a:p>
            <a:pPr algn="l"/>
            <a:r>
              <a:rPr lang="en-US" sz="5000" dirty="0">
                <a:solidFill>
                  <a:srgbClr val="78A22F"/>
                </a:solidFill>
                <a:latin typeface="Cambria" charset="0"/>
                <a:ea typeface="Cambria" charset="0"/>
                <a:cs typeface="Cambria" charset="0"/>
              </a:rPr>
              <a:t>Key dates</a:t>
            </a:r>
          </a:p>
        </p:txBody>
      </p:sp>
      <p:sp>
        <p:nvSpPr>
          <p:cNvPr id="7" name="Subtitle 2">
            <a:extLst>
              <a:ext uri="{FF2B5EF4-FFF2-40B4-BE49-F238E27FC236}">
                <a16:creationId xmlns:a16="http://schemas.microsoft.com/office/drawing/2014/main" id="{B8D83EB4-DBB3-42BF-B7A4-BA785C5BB302}"/>
              </a:ext>
            </a:extLst>
          </p:cNvPr>
          <p:cNvSpPr txBox="1">
            <a:spLocks/>
          </p:cNvSpPr>
          <p:nvPr/>
        </p:nvSpPr>
        <p:spPr>
          <a:xfrm>
            <a:off x="627459" y="1597140"/>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Meeting of the admissions committee, LGB or Trust Board early in Autumn term</a:t>
            </a:r>
          </a:p>
          <a:p>
            <a:r>
              <a:rPr lang="en-US" sz="3200" dirty="0"/>
              <a:t>Consultation between 1</a:t>
            </a:r>
            <a:r>
              <a:rPr lang="en-US" sz="3200" baseline="30000" dirty="0"/>
              <a:t>st</a:t>
            </a:r>
            <a:r>
              <a:rPr lang="en-US" sz="3200" dirty="0"/>
              <a:t> October – 31</a:t>
            </a:r>
            <a:r>
              <a:rPr lang="en-US" sz="3200" baseline="30000" dirty="0"/>
              <a:t>st</a:t>
            </a:r>
            <a:r>
              <a:rPr lang="en-US" sz="3200" dirty="0"/>
              <a:t> January for 6 weeks</a:t>
            </a:r>
          </a:p>
          <a:p>
            <a:r>
              <a:rPr lang="en-US" sz="3200" dirty="0"/>
              <a:t>Determination must have taken place by 28</a:t>
            </a:r>
            <a:r>
              <a:rPr lang="en-US" sz="3200" baseline="30000" dirty="0"/>
              <a:t>th</a:t>
            </a:r>
            <a:r>
              <a:rPr lang="en-US" sz="3200" dirty="0"/>
              <a:t> February</a:t>
            </a:r>
          </a:p>
          <a:p>
            <a:r>
              <a:rPr lang="en-US" sz="3200" dirty="0"/>
              <a:t>15</a:t>
            </a:r>
            <a:r>
              <a:rPr lang="en-US" sz="3200" baseline="30000" dirty="0"/>
              <a:t>th</a:t>
            </a:r>
            <a:r>
              <a:rPr lang="en-US" sz="3200" dirty="0"/>
              <a:t> March – Arrangements must published and sent to LA &amp; the Diocese</a:t>
            </a:r>
          </a:p>
          <a:p>
            <a:endParaRPr lang="en-US" sz="3200" dirty="0"/>
          </a:p>
        </p:txBody>
      </p:sp>
    </p:spTree>
    <p:extLst>
      <p:ext uri="{BB962C8B-B14F-4D97-AF65-F5344CB8AC3E}">
        <p14:creationId xmlns:p14="http://schemas.microsoft.com/office/powerpoint/2010/main" val="3432348636"/>
      </p:ext>
    </p:extLst>
  </p:cSld>
  <p:clrMapOvr>
    <a:masterClrMapping/>
  </p:clrMapOvr>
  <mc:AlternateContent xmlns:mc="http://schemas.openxmlformats.org/markup-compatibility/2006" xmlns:p14="http://schemas.microsoft.com/office/powerpoint/2010/main">
    <mc:Choice Requires="p14">
      <p:transition spd="slow" p14:dur="2000" advTm="167136"/>
    </mc:Choice>
    <mc:Fallback xmlns="">
      <p:transition spd="slow" advTm="16713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1600200"/>
          </a:xfrm>
        </p:spPr>
        <p:txBody>
          <a:bodyPr anchor="t">
            <a:normAutofit/>
          </a:bodyPr>
          <a:lstStyle/>
          <a:p>
            <a:pPr algn="l"/>
            <a:r>
              <a:rPr lang="en-US" sz="5000" dirty="0">
                <a:solidFill>
                  <a:srgbClr val="78A22F"/>
                </a:solidFill>
                <a:latin typeface="Cambria" charset="0"/>
                <a:ea typeface="Cambria" charset="0"/>
                <a:cs typeface="Cambria" charset="0"/>
              </a:rPr>
              <a:t>Consultation</a:t>
            </a:r>
          </a:p>
        </p:txBody>
      </p:sp>
      <p:sp>
        <p:nvSpPr>
          <p:cNvPr id="7" name="Subtitle 2">
            <a:extLst>
              <a:ext uri="{FF2B5EF4-FFF2-40B4-BE49-F238E27FC236}">
                <a16:creationId xmlns:a16="http://schemas.microsoft.com/office/drawing/2014/main" id="{B8D83EB4-DBB3-42BF-B7A4-BA785C5BB302}"/>
              </a:ext>
            </a:extLst>
          </p:cNvPr>
          <p:cNvSpPr txBox="1">
            <a:spLocks/>
          </p:cNvSpPr>
          <p:nvPr/>
        </p:nvSpPr>
        <p:spPr>
          <a:xfrm>
            <a:off x="627459" y="1597140"/>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dirty="0"/>
          </a:p>
        </p:txBody>
      </p:sp>
      <p:sp>
        <p:nvSpPr>
          <p:cNvPr id="3" name="Subtitle 2">
            <a:extLst>
              <a:ext uri="{FF2B5EF4-FFF2-40B4-BE49-F238E27FC236}">
                <a16:creationId xmlns:a16="http://schemas.microsoft.com/office/drawing/2014/main" id="{2FE01519-8FC7-4F28-81FC-38642C6664D1}"/>
              </a:ext>
            </a:extLst>
          </p:cNvPr>
          <p:cNvSpPr txBox="1">
            <a:spLocks/>
          </p:cNvSpPr>
          <p:nvPr/>
        </p:nvSpPr>
        <p:spPr>
          <a:xfrm>
            <a:off x="779859" y="1749540"/>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Statutory list of consultees as detailed in the code</a:t>
            </a:r>
          </a:p>
          <a:p>
            <a:r>
              <a:rPr lang="en-US" sz="3200" dirty="0"/>
              <a:t>Proposed arrangements must be published on school website</a:t>
            </a:r>
          </a:p>
          <a:p>
            <a:r>
              <a:rPr lang="en-US" sz="3200" dirty="0"/>
              <a:t>Contact details for comment</a:t>
            </a:r>
          </a:p>
        </p:txBody>
      </p:sp>
    </p:spTree>
    <p:extLst>
      <p:ext uri="{BB962C8B-B14F-4D97-AF65-F5344CB8AC3E}">
        <p14:creationId xmlns:p14="http://schemas.microsoft.com/office/powerpoint/2010/main" val="1825039914"/>
      </p:ext>
    </p:extLst>
  </p:cSld>
  <p:clrMapOvr>
    <a:masterClrMapping/>
  </p:clrMapOvr>
  <mc:AlternateContent xmlns:mc="http://schemas.openxmlformats.org/markup-compatibility/2006" xmlns:p14="http://schemas.microsoft.com/office/powerpoint/2010/main">
    <mc:Choice Requires="p14">
      <p:transition spd="slow" p14:dur="2000" advTm="167136"/>
    </mc:Choice>
    <mc:Fallback xmlns="">
      <p:transition spd="slow" advTm="16713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092" y="637501"/>
            <a:ext cx="7886700" cy="1325563"/>
          </a:xfrm>
        </p:spPr>
        <p:txBody>
          <a:bodyPr anchor="t">
            <a:normAutofit fontScale="90000"/>
          </a:bodyPr>
          <a:lstStyle/>
          <a:p>
            <a:pPr algn="l"/>
            <a:r>
              <a:rPr lang="en-US" sz="5000" dirty="0">
                <a:solidFill>
                  <a:srgbClr val="78A22F"/>
                </a:solidFill>
                <a:latin typeface="Cambria" charset="0"/>
                <a:ea typeface="Cambria" charset="0"/>
                <a:cs typeface="Cambria" charset="0"/>
              </a:rPr>
              <a:t>Making a change – things to consider</a:t>
            </a:r>
          </a:p>
        </p:txBody>
      </p:sp>
      <p:sp>
        <p:nvSpPr>
          <p:cNvPr id="4" name="Subtitle 2">
            <a:extLst>
              <a:ext uri="{FF2B5EF4-FFF2-40B4-BE49-F238E27FC236}">
                <a16:creationId xmlns:a16="http://schemas.microsoft.com/office/drawing/2014/main" id="{AAEB410A-30D8-4C46-A19F-9834A8BAE3AE}"/>
              </a:ext>
            </a:extLst>
          </p:cNvPr>
          <p:cNvSpPr txBox="1">
            <a:spLocks/>
          </p:cNvSpPr>
          <p:nvPr/>
        </p:nvSpPr>
        <p:spPr>
          <a:xfrm>
            <a:off x="720000" y="19799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C3FA75DC-681B-4E59-BF15-C22410AEDE6B}"/>
              </a:ext>
            </a:extLst>
          </p:cNvPr>
          <p:cNvSpPr txBox="1">
            <a:spLocks/>
          </p:cNvSpPr>
          <p:nvPr/>
        </p:nvSpPr>
        <p:spPr>
          <a:xfrm>
            <a:off x="872400" y="21323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58142F87-DF2F-44D5-A118-F3E93F245B76}"/>
              </a:ext>
            </a:extLst>
          </p:cNvPr>
          <p:cNvSpPr txBox="1">
            <a:spLocks/>
          </p:cNvSpPr>
          <p:nvPr/>
        </p:nvSpPr>
        <p:spPr>
          <a:xfrm>
            <a:off x="720000" y="18275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A47B766-1266-4AC7-B9E7-31F5901C58F3}"/>
              </a:ext>
            </a:extLst>
          </p:cNvPr>
          <p:cNvSpPr txBox="1"/>
          <p:nvPr/>
        </p:nvSpPr>
        <p:spPr>
          <a:xfrm>
            <a:off x="684212" y="2330824"/>
            <a:ext cx="7223385" cy="1846659"/>
          </a:xfrm>
          <a:prstGeom prst="rect">
            <a:avLst/>
          </a:prstGeom>
          <a:noFill/>
        </p:spPr>
        <p:txBody>
          <a:bodyPr wrap="square" rtlCol="0">
            <a:spAutoFit/>
          </a:bodyPr>
          <a:lstStyle/>
          <a:p>
            <a:r>
              <a:rPr lang="en-GB" sz="3200" dirty="0"/>
              <a:t>PAN – Pupil Admission Number</a:t>
            </a:r>
          </a:p>
          <a:p>
            <a:r>
              <a:rPr lang="en-GB" sz="3200" dirty="0"/>
              <a:t>Over-subscription Criteria</a:t>
            </a:r>
          </a:p>
          <a:p>
            <a:endParaRPr lang="en-GB" sz="3200" dirty="0"/>
          </a:p>
          <a:p>
            <a:endParaRPr lang="en-GB" dirty="0"/>
          </a:p>
        </p:txBody>
      </p:sp>
    </p:spTree>
    <p:custDataLst>
      <p:tags r:id="rId1"/>
    </p:custDataLst>
    <p:extLst>
      <p:ext uri="{BB962C8B-B14F-4D97-AF65-F5344CB8AC3E}">
        <p14:creationId xmlns:p14="http://schemas.microsoft.com/office/powerpoint/2010/main" val="4005575581"/>
      </p:ext>
    </p:extLst>
  </p:cSld>
  <p:clrMapOvr>
    <a:masterClrMapping/>
  </p:clrMapOvr>
  <mc:AlternateContent xmlns:mc="http://schemas.openxmlformats.org/markup-compatibility/2006" xmlns:p14="http://schemas.microsoft.com/office/powerpoint/2010/main">
    <mc:Choice Requires="p14">
      <p:transition spd="slow" p14:dur="2000" advTm="62852"/>
    </mc:Choice>
    <mc:Fallback xmlns="">
      <p:transition spd="slow" advTm="628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nodePh="1">
                                  <p:stCondLst>
                                    <p:cond delay="0"/>
                                  </p:stCondLst>
                                  <p:endCondLst>
                                    <p:cond evt="begin" delay="0">
                                      <p:tn val="7"/>
                                    </p:cond>
                                  </p:end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nodePh="1">
                                  <p:stCondLst>
                                    <p:cond delay="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092" y="637501"/>
            <a:ext cx="7886700" cy="1325563"/>
          </a:xfrm>
        </p:spPr>
        <p:txBody>
          <a:bodyPr anchor="t">
            <a:normAutofit fontScale="90000"/>
          </a:bodyPr>
          <a:lstStyle/>
          <a:p>
            <a:pPr algn="l"/>
            <a:r>
              <a:rPr lang="en-US" sz="5000" dirty="0">
                <a:solidFill>
                  <a:srgbClr val="78A22F"/>
                </a:solidFill>
                <a:latin typeface="Cambria" charset="0"/>
                <a:ea typeface="Cambria" charset="0"/>
                <a:cs typeface="Cambria" charset="0"/>
              </a:rPr>
              <a:t>Over-subscription criteria true or false!</a:t>
            </a:r>
          </a:p>
        </p:txBody>
      </p:sp>
      <p:sp>
        <p:nvSpPr>
          <p:cNvPr id="4" name="Subtitle 2">
            <a:extLst>
              <a:ext uri="{FF2B5EF4-FFF2-40B4-BE49-F238E27FC236}">
                <a16:creationId xmlns:a16="http://schemas.microsoft.com/office/drawing/2014/main" id="{AAEB410A-30D8-4C46-A19F-9834A8BAE3AE}"/>
              </a:ext>
            </a:extLst>
          </p:cNvPr>
          <p:cNvSpPr txBox="1">
            <a:spLocks/>
          </p:cNvSpPr>
          <p:nvPr/>
        </p:nvSpPr>
        <p:spPr>
          <a:xfrm>
            <a:off x="720000" y="19799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C3FA75DC-681B-4E59-BF15-C22410AEDE6B}"/>
              </a:ext>
            </a:extLst>
          </p:cNvPr>
          <p:cNvSpPr txBox="1">
            <a:spLocks/>
          </p:cNvSpPr>
          <p:nvPr/>
        </p:nvSpPr>
        <p:spPr>
          <a:xfrm>
            <a:off x="872400" y="21323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58142F87-DF2F-44D5-A118-F3E93F245B76}"/>
              </a:ext>
            </a:extLst>
          </p:cNvPr>
          <p:cNvSpPr txBox="1">
            <a:spLocks/>
          </p:cNvSpPr>
          <p:nvPr/>
        </p:nvSpPr>
        <p:spPr>
          <a:xfrm>
            <a:off x="720000" y="18275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A47B766-1266-4AC7-B9E7-31F5901C58F3}"/>
              </a:ext>
            </a:extLst>
          </p:cNvPr>
          <p:cNvSpPr txBox="1"/>
          <p:nvPr/>
        </p:nvSpPr>
        <p:spPr>
          <a:xfrm>
            <a:off x="684212" y="2104532"/>
            <a:ext cx="7223385" cy="4739759"/>
          </a:xfrm>
          <a:prstGeom prst="rect">
            <a:avLst/>
          </a:prstGeom>
          <a:noFill/>
        </p:spPr>
        <p:txBody>
          <a:bodyPr wrap="square" rtlCol="0">
            <a:spAutoFit/>
          </a:bodyPr>
          <a:lstStyle/>
          <a:p>
            <a:pPr marL="457200" indent="-457200">
              <a:buFont typeface="Arial" panose="020B0604020202020204" pitchFamily="34" charset="0"/>
              <a:buChar char="•"/>
            </a:pPr>
            <a:r>
              <a:rPr lang="en-GB" sz="2800" dirty="0"/>
              <a:t>Criteria should be reasonable, clear and objective</a:t>
            </a:r>
          </a:p>
          <a:p>
            <a:pPr marL="457200" indent="-457200">
              <a:buFont typeface="Arial" panose="020B0604020202020204" pitchFamily="34" charset="0"/>
              <a:buChar char="•"/>
            </a:pPr>
            <a:r>
              <a:rPr lang="en-GB" sz="2800" dirty="0"/>
              <a:t>They should not disadvantage any particular group</a:t>
            </a:r>
          </a:p>
          <a:p>
            <a:pPr marL="457200" indent="-457200">
              <a:buFont typeface="Arial" panose="020B0604020202020204" pitchFamily="34" charset="0"/>
              <a:buChar char="•"/>
            </a:pPr>
            <a:r>
              <a:rPr lang="en-GB" sz="2800" dirty="0"/>
              <a:t>Looked after children should be included, but not at the top of the list</a:t>
            </a:r>
          </a:p>
          <a:p>
            <a:pPr marL="457200" indent="-457200">
              <a:buFont typeface="Arial" panose="020B0604020202020204" pitchFamily="34" charset="0"/>
              <a:buChar char="•"/>
            </a:pPr>
            <a:r>
              <a:rPr lang="en-GB" sz="2800" dirty="0"/>
              <a:t>Faith criteria should be listed at number 1</a:t>
            </a:r>
          </a:p>
          <a:p>
            <a:pPr marL="457200" indent="-457200">
              <a:buFont typeface="Arial" panose="020B0604020202020204" pitchFamily="34" charset="0"/>
              <a:buChar char="•"/>
            </a:pPr>
            <a:r>
              <a:rPr lang="en-GB" sz="2800" dirty="0"/>
              <a:t>Children of staff can be given priority</a:t>
            </a:r>
          </a:p>
          <a:p>
            <a:pPr marL="457200" indent="-457200">
              <a:buFont typeface="Arial" panose="020B0604020202020204" pitchFamily="34" charset="0"/>
              <a:buChar char="•"/>
            </a:pPr>
            <a:r>
              <a:rPr lang="en-GB" sz="2800" dirty="0"/>
              <a:t>A distance measurement must be included</a:t>
            </a:r>
          </a:p>
          <a:p>
            <a:pPr marL="457200" indent="-457200">
              <a:buFont typeface="Arial" panose="020B0604020202020204" pitchFamily="34" charset="0"/>
              <a:buChar char="•"/>
            </a:pPr>
            <a:endParaRPr lang="en-GB" sz="3200" dirty="0"/>
          </a:p>
          <a:p>
            <a:endParaRPr lang="en-GB" dirty="0"/>
          </a:p>
        </p:txBody>
      </p:sp>
    </p:spTree>
    <p:custDataLst>
      <p:tags r:id="rId1"/>
    </p:custDataLst>
    <p:extLst>
      <p:ext uri="{BB962C8B-B14F-4D97-AF65-F5344CB8AC3E}">
        <p14:creationId xmlns:p14="http://schemas.microsoft.com/office/powerpoint/2010/main" val="637498274"/>
      </p:ext>
    </p:extLst>
  </p:cSld>
  <p:clrMapOvr>
    <a:masterClrMapping/>
  </p:clrMapOvr>
  <mc:AlternateContent xmlns:mc="http://schemas.openxmlformats.org/markup-compatibility/2006" xmlns:p14="http://schemas.microsoft.com/office/powerpoint/2010/main">
    <mc:Choice Requires="p14">
      <p:transition spd="slow" p14:dur="2000" advTm="62852"/>
    </mc:Choice>
    <mc:Fallback xmlns="">
      <p:transition spd="slow" advTm="628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nodePh="1">
                                  <p:stCondLst>
                                    <p:cond delay="0"/>
                                  </p:stCondLst>
                                  <p:endCondLst>
                                    <p:cond evt="begin" delay="0">
                                      <p:tn val="7"/>
                                    </p:cond>
                                  </p:end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nodePh="1">
                                  <p:stCondLst>
                                    <p:cond delay="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092" y="637501"/>
            <a:ext cx="7886700" cy="1325563"/>
          </a:xfrm>
        </p:spPr>
        <p:txBody>
          <a:bodyPr anchor="t">
            <a:normAutofit/>
          </a:bodyPr>
          <a:lstStyle/>
          <a:p>
            <a:pPr algn="l"/>
            <a:r>
              <a:rPr lang="en-US" sz="5000" dirty="0">
                <a:solidFill>
                  <a:srgbClr val="78A22F"/>
                </a:solidFill>
                <a:latin typeface="Cambria" charset="0"/>
                <a:ea typeface="Cambria" charset="0"/>
                <a:cs typeface="Cambria" charset="0"/>
              </a:rPr>
              <a:t>Common misconceptions!</a:t>
            </a:r>
          </a:p>
        </p:txBody>
      </p:sp>
      <p:sp>
        <p:nvSpPr>
          <p:cNvPr id="4" name="Subtitle 2">
            <a:extLst>
              <a:ext uri="{FF2B5EF4-FFF2-40B4-BE49-F238E27FC236}">
                <a16:creationId xmlns:a16="http://schemas.microsoft.com/office/drawing/2014/main" id="{AAEB410A-30D8-4C46-A19F-9834A8BAE3AE}"/>
              </a:ext>
            </a:extLst>
          </p:cNvPr>
          <p:cNvSpPr txBox="1">
            <a:spLocks/>
          </p:cNvSpPr>
          <p:nvPr/>
        </p:nvSpPr>
        <p:spPr>
          <a:xfrm>
            <a:off x="720000" y="19799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C3FA75DC-681B-4E59-BF15-C22410AEDE6B}"/>
              </a:ext>
            </a:extLst>
          </p:cNvPr>
          <p:cNvSpPr txBox="1">
            <a:spLocks/>
          </p:cNvSpPr>
          <p:nvPr/>
        </p:nvSpPr>
        <p:spPr>
          <a:xfrm>
            <a:off x="872400" y="21323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58142F87-DF2F-44D5-A118-F3E93F245B76}"/>
              </a:ext>
            </a:extLst>
          </p:cNvPr>
          <p:cNvSpPr txBox="1">
            <a:spLocks/>
          </p:cNvSpPr>
          <p:nvPr/>
        </p:nvSpPr>
        <p:spPr>
          <a:xfrm>
            <a:off x="720000" y="18275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A47B766-1266-4AC7-B9E7-31F5901C58F3}"/>
              </a:ext>
            </a:extLst>
          </p:cNvPr>
          <p:cNvSpPr txBox="1"/>
          <p:nvPr/>
        </p:nvSpPr>
        <p:spPr>
          <a:xfrm>
            <a:off x="684212" y="2104532"/>
            <a:ext cx="7223385" cy="2800767"/>
          </a:xfrm>
          <a:prstGeom prst="rect">
            <a:avLst/>
          </a:prstGeom>
          <a:noFill/>
        </p:spPr>
        <p:txBody>
          <a:bodyPr wrap="square" rtlCol="0">
            <a:spAutoFit/>
          </a:bodyPr>
          <a:lstStyle/>
          <a:p>
            <a:pPr>
              <a:lnSpc>
                <a:spcPct val="150000"/>
              </a:lnSpc>
            </a:pPr>
            <a:r>
              <a:rPr lang="en-GB" sz="2800" dirty="0"/>
              <a:t>True or false</a:t>
            </a:r>
          </a:p>
          <a:p>
            <a:pPr>
              <a:lnSpc>
                <a:spcPct val="150000"/>
              </a:lnSpc>
            </a:pPr>
            <a:r>
              <a:rPr lang="en-GB" sz="2800" dirty="0"/>
              <a:t>Parents can defer entry to reception until the end of the reception year</a:t>
            </a:r>
            <a:endParaRPr lang="en-US" sz="2800" dirty="0"/>
          </a:p>
          <a:p>
            <a:pPr marL="457200" indent="-457200">
              <a:buFont typeface="Arial" panose="020B0604020202020204" pitchFamily="34" charset="0"/>
              <a:buChar char="•"/>
            </a:pPr>
            <a:endParaRPr lang="en-GB" sz="3200" dirty="0"/>
          </a:p>
          <a:p>
            <a:endParaRPr lang="en-GB" dirty="0"/>
          </a:p>
        </p:txBody>
      </p:sp>
    </p:spTree>
    <p:custDataLst>
      <p:tags r:id="rId1"/>
    </p:custDataLst>
    <p:extLst>
      <p:ext uri="{BB962C8B-B14F-4D97-AF65-F5344CB8AC3E}">
        <p14:creationId xmlns:p14="http://schemas.microsoft.com/office/powerpoint/2010/main" val="3454707475"/>
      </p:ext>
    </p:extLst>
  </p:cSld>
  <p:clrMapOvr>
    <a:masterClrMapping/>
  </p:clrMapOvr>
  <mc:AlternateContent xmlns:mc="http://schemas.openxmlformats.org/markup-compatibility/2006" xmlns:p14="http://schemas.microsoft.com/office/powerpoint/2010/main">
    <mc:Choice Requires="p14">
      <p:transition spd="slow" p14:dur="2000" advTm="62852"/>
    </mc:Choice>
    <mc:Fallback xmlns="">
      <p:transition spd="slow" advTm="628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nodePh="1">
                                  <p:stCondLst>
                                    <p:cond delay="0"/>
                                  </p:stCondLst>
                                  <p:endCondLst>
                                    <p:cond evt="begin" delay="0">
                                      <p:tn val="7"/>
                                    </p:cond>
                                  </p:end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nodePh="1">
                                  <p:stCondLst>
                                    <p:cond delay="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092" y="637501"/>
            <a:ext cx="7886700" cy="1325563"/>
          </a:xfrm>
        </p:spPr>
        <p:txBody>
          <a:bodyPr anchor="t">
            <a:normAutofit/>
          </a:bodyPr>
          <a:lstStyle/>
          <a:p>
            <a:pPr algn="l"/>
            <a:r>
              <a:rPr lang="en-US" sz="5000" dirty="0">
                <a:solidFill>
                  <a:srgbClr val="78A22F"/>
                </a:solidFill>
                <a:latin typeface="Cambria" charset="0"/>
                <a:ea typeface="Cambria" charset="0"/>
                <a:cs typeface="Cambria" charset="0"/>
              </a:rPr>
              <a:t>Common misconceptions!</a:t>
            </a:r>
          </a:p>
        </p:txBody>
      </p:sp>
      <p:sp>
        <p:nvSpPr>
          <p:cNvPr id="4" name="Subtitle 2">
            <a:extLst>
              <a:ext uri="{FF2B5EF4-FFF2-40B4-BE49-F238E27FC236}">
                <a16:creationId xmlns:a16="http://schemas.microsoft.com/office/drawing/2014/main" id="{AAEB410A-30D8-4C46-A19F-9834A8BAE3AE}"/>
              </a:ext>
            </a:extLst>
          </p:cNvPr>
          <p:cNvSpPr txBox="1">
            <a:spLocks/>
          </p:cNvSpPr>
          <p:nvPr/>
        </p:nvSpPr>
        <p:spPr>
          <a:xfrm>
            <a:off x="720000" y="19799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C3FA75DC-681B-4E59-BF15-C22410AEDE6B}"/>
              </a:ext>
            </a:extLst>
          </p:cNvPr>
          <p:cNvSpPr txBox="1">
            <a:spLocks/>
          </p:cNvSpPr>
          <p:nvPr/>
        </p:nvSpPr>
        <p:spPr>
          <a:xfrm>
            <a:off x="872400" y="21323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ubtitle 2">
            <a:extLst>
              <a:ext uri="{FF2B5EF4-FFF2-40B4-BE49-F238E27FC236}">
                <a16:creationId xmlns:a16="http://schemas.microsoft.com/office/drawing/2014/main" id="{58142F87-DF2F-44D5-A118-F3E93F245B76}"/>
              </a:ext>
            </a:extLst>
          </p:cNvPr>
          <p:cNvSpPr txBox="1">
            <a:spLocks/>
          </p:cNvSpPr>
          <p:nvPr/>
        </p:nvSpPr>
        <p:spPr>
          <a:xfrm>
            <a:off x="720000" y="18275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A47B766-1266-4AC7-B9E7-31F5901C58F3}"/>
              </a:ext>
            </a:extLst>
          </p:cNvPr>
          <p:cNvSpPr txBox="1"/>
          <p:nvPr/>
        </p:nvSpPr>
        <p:spPr>
          <a:xfrm>
            <a:off x="684212" y="2104532"/>
            <a:ext cx="7223385" cy="2800767"/>
          </a:xfrm>
          <a:prstGeom prst="rect">
            <a:avLst/>
          </a:prstGeom>
          <a:noFill/>
        </p:spPr>
        <p:txBody>
          <a:bodyPr wrap="square" rtlCol="0">
            <a:spAutoFit/>
          </a:bodyPr>
          <a:lstStyle/>
          <a:p>
            <a:pPr>
              <a:lnSpc>
                <a:spcPct val="150000"/>
              </a:lnSpc>
            </a:pPr>
            <a:r>
              <a:rPr lang="en-GB" sz="2800" dirty="0"/>
              <a:t>True or false</a:t>
            </a:r>
          </a:p>
          <a:p>
            <a:pPr>
              <a:lnSpc>
                <a:spcPct val="150000"/>
              </a:lnSpc>
            </a:pPr>
            <a:r>
              <a:rPr lang="en-GB" sz="2800" dirty="0"/>
              <a:t>Parents can apply for a school place out of normal age group</a:t>
            </a:r>
            <a:endParaRPr lang="en-US" sz="2800" dirty="0"/>
          </a:p>
          <a:p>
            <a:pPr marL="457200" indent="-457200">
              <a:buFont typeface="Arial" panose="020B0604020202020204" pitchFamily="34" charset="0"/>
              <a:buChar char="•"/>
            </a:pPr>
            <a:endParaRPr lang="en-GB" sz="3200" dirty="0"/>
          </a:p>
          <a:p>
            <a:endParaRPr lang="en-GB" dirty="0"/>
          </a:p>
        </p:txBody>
      </p:sp>
    </p:spTree>
    <p:custDataLst>
      <p:tags r:id="rId1"/>
    </p:custDataLst>
    <p:extLst>
      <p:ext uri="{BB962C8B-B14F-4D97-AF65-F5344CB8AC3E}">
        <p14:creationId xmlns:p14="http://schemas.microsoft.com/office/powerpoint/2010/main" val="1081533178"/>
      </p:ext>
    </p:extLst>
  </p:cSld>
  <p:clrMapOvr>
    <a:masterClrMapping/>
  </p:clrMapOvr>
  <mc:AlternateContent xmlns:mc="http://schemas.openxmlformats.org/markup-compatibility/2006" xmlns:p14="http://schemas.microsoft.com/office/powerpoint/2010/main">
    <mc:Choice Requires="p14">
      <p:transition spd="slow" p14:dur="2000" advTm="62852"/>
    </mc:Choice>
    <mc:Fallback xmlns="">
      <p:transition spd="slow" advTm="628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nodePh="1">
                                  <p:stCondLst>
                                    <p:cond delay="0"/>
                                  </p:stCondLst>
                                  <p:endCondLst>
                                    <p:cond evt="begin" delay="0">
                                      <p:tn val="7"/>
                                    </p:cond>
                                  </p:end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nodePh="1">
                                  <p:stCondLst>
                                    <p:cond delay="0"/>
                                  </p:stCondLst>
                                  <p:endCondLst>
                                    <p:cond evt="begin" delay="0">
                                      <p:tn val="9"/>
                                    </p:cond>
                                  </p:end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1600200"/>
          </a:xfrm>
        </p:spPr>
        <p:txBody>
          <a:bodyPr anchor="t">
            <a:normAutofit/>
          </a:bodyPr>
          <a:lstStyle/>
          <a:p>
            <a:pPr algn="l"/>
            <a:r>
              <a:rPr lang="en-US" sz="5000" dirty="0">
                <a:solidFill>
                  <a:srgbClr val="78A22F"/>
                </a:solidFill>
                <a:latin typeface="Cambria" charset="0"/>
                <a:ea typeface="Cambria" charset="0"/>
                <a:cs typeface="Cambria" charset="0"/>
              </a:rPr>
              <a:t>Common misconceptions </a:t>
            </a:r>
          </a:p>
        </p:txBody>
      </p:sp>
      <p:sp>
        <p:nvSpPr>
          <p:cNvPr id="6" name="Text Placeholder 3">
            <a:extLst>
              <a:ext uri="{FF2B5EF4-FFF2-40B4-BE49-F238E27FC236}">
                <a16:creationId xmlns:a16="http://schemas.microsoft.com/office/drawing/2014/main" id="{20D38BD8-ACD3-413A-8414-D5FDE536437C}"/>
              </a:ext>
            </a:extLst>
          </p:cNvPr>
          <p:cNvSpPr>
            <a:spLocks noGrp="1"/>
          </p:cNvSpPr>
          <p:nvPr>
            <p:ph idx="1"/>
          </p:nvPr>
        </p:nvSpPr>
        <p:spPr>
          <a:xfrm>
            <a:off x="855663" y="1654175"/>
            <a:ext cx="7661275" cy="4206875"/>
          </a:xfrm>
        </p:spPr>
        <p:txBody>
          <a:bodyPr>
            <a:normAutofit/>
          </a:bodyPr>
          <a:lstStyle/>
          <a:p>
            <a:pPr marL="0" indent="0">
              <a:buNone/>
            </a:pPr>
            <a:r>
              <a:rPr lang="en-GB" dirty="0"/>
              <a:t>True or false</a:t>
            </a:r>
          </a:p>
          <a:p>
            <a:pPr marL="0" indent="0">
              <a:buNone/>
            </a:pPr>
            <a:r>
              <a:rPr lang="en-GB" dirty="0"/>
              <a:t>Church schools must include a faith based over subscription criteria</a:t>
            </a:r>
          </a:p>
        </p:txBody>
      </p:sp>
    </p:spTree>
    <p:extLst>
      <p:ext uri="{BB962C8B-B14F-4D97-AF65-F5344CB8AC3E}">
        <p14:creationId xmlns:p14="http://schemas.microsoft.com/office/powerpoint/2010/main" val="421225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1600200"/>
          </a:xfrm>
        </p:spPr>
        <p:txBody>
          <a:bodyPr anchor="t">
            <a:normAutofit/>
          </a:bodyPr>
          <a:lstStyle/>
          <a:p>
            <a:pPr algn="l"/>
            <a:r>
              <a:rPr lang="en-US" sz="5000" dirty="0">
                <a:solidFill>
                  <a:srgbClr val="78A22F"/>
                </a:solidFill>
                <a:latin typeface="Cambria" charset="0"/>
                <a:ea typeface="Cambria" charset="0"/>
                <a:cs typeface="Cambria" charset="0"/>
              </a:rPr>
              <a:t>What information should you have on your website? </a:t>
            </a:r>
          </a:p>
        </p:txBody>
      </p:sp>
      <p:sp>
        <p:nvSpPr>
          <p:cNvPr id="6" name="Text Placeholder 3">
            <a:extLst>
              <a:ext uri="{FF2B5EF4-FFF2-40B4-BE49-F238E27FC236}">
                <a16:creationId xmlns:a16="http://schemas.microsoft.com/office/drawing/2014/main" id="{20D38BD8-ACD3-413A-8414-D5FDE536437C}"/>
              </a:ext>
            </a:extLst>
          </p:cNvPr>
          <p:cNvSpPr>
            <a:spLocks noGrp="1"/>
          </p:cNvSpPr>
          <p:nvPr>
            <p:ph idx="1"/>
          </p:nvPr>
        </p:nvSpPr>
        <p:spPr>
          <a:xfrm>
            <a:off x="855663" y="2341756"/>
            <a:ext cx="7661275" cy="3519294"/>
          </a:xfrm>
        </p:spPr>
        <p:txBody>
          <a:bodyPr>
            <a:normAutofit fontScale="85000" lnSpcReduction="20000"/>
          </a:bodyPr>
          <a:lstStyle/>
          <a:p>
            <a:r>
              <a:rPr lang="en-GB" dirty="0"/>
              <a:t>The admission arrangements (inc. SIF) for the current cohort 2020/21</a:t>
            </a:r>
          </a:p>
          <a:p>
            <a:r>
              <a:rPr lang="en-GB" dirty="0"/>
              <a:t>The arrangements for the following year 2021/22 (inc. SIF)</a:t>
            </a:r>
          </a:p>
          <a:p>
            <a:r>
              <a:rPr lang="en-GB" dirty="0"/>
              <a:t>The 2022/23 arrangements once they have been determined (inc. SIF)</a:t>
            </a:r>
          </a:p>
          <a:p>
            <a:r>
              <a:rPr lang="en-GB" dirty="0"/>
              <a:t>Details of any consultation</a:t>
            </a:r>
          </a:p>
          <a:p>
            <a:r>
              <a:rPr lang="en-GB" dirty="0"/>
              <a:t>In-year application form </a:t>
            </a:r>
          </a:p>
          <a:p>
            <a:r>
              <a:rPr lang="en-GB" dirty="0"/>
              <a:t>Appeals timetable</a:t>
            </a:r>
          </a:p>
        </p:txBody>
      </p:sp>
    </p:spTree>
    <p:extLst>
      <p:ext uri="{BB962C8B-B14F-4D97-AF65-F5344CB8AC3E}">
        <p14:creationId xmlns:p14="http://schemas.microsoft.com/office/powerpoint/2010/main" val="169882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1600200"/>
          </a:xfrm>
        </p:spPr>
        <p:txBody>
          <a:bodyPr anchor="t">
            <a:normAutofit/>
          </a:bodyPr>
          <a:lstStyle/>
          <a:p>
            <a:pPr algn="l"/>
            <a:r>
              <a:rPr lang="en-US" sz="5000" dirty="0">
                <a:solidFill>
                  <a:srgbClr val="78A22F"/>
                </a:solidFill>
                <a:latin typeface="Cambria" charset="0"/>
                <a:ea typeface="Cambria" charset="0"/>
                <a:cs typeface="Cambria" charset="0"/>
              </a:rPr>
              <a:t>What are your next steps?</a:t>
            </a:r>
          </a:p>
        </p:txBody>
      </p:sp>
      <p:sp>
        <p:nvSpPr>
          <p:cNvPr id="6" name="Text Placeholder 3">
            <a:extLst>
              <a:ext uri="{FF2B5EF4-FFF2-40B4-BE49-F238E27FC236}">
                <a16:creationId xmlns:a16="http://schemas.microsoft.com/office/drawing/2014/main" id="{20D38BD8-ACD3-413A-8414-D5FDE536437C}"/>
              </a:ext>
            </a:extLst>
          </p:cNvPr>
          <p:cNvSpPr>
            <a:spLocks noGrp="1"/>
          </p:cNvSpPr>
          <p:nvPr>
            <p:ph idx="1"/>
          </p:nvPr>
        </p:nvSpPr>
        <p:spPr>
          <a:xfrm>
            <a:off x="855663" y="2341756"/>
            <a:ext cx="7661275" cy="3519294"/>
          </a:xfrm>
        </p:spPr>
        <p:txBody>
          <a:bodyPr>
            <a:normAutofit/>
          </a:bodyPr>
          <a:lstStyle/>
          <a:p>
            <a:r>
              <a:rPr lang="en-GB" dirty="0">
                <a:effectLst/>
                <a:latin typeface="Calibri" panose="020F0502020204030204" pitchFamily="34" charset="0"/>
                <a:ea typeface="Calibri" panose="020F0502020204030204" pitchFamily="34" charset="0"/>
              </a:rPr>
              <a:t>Is there one thing you thought you knew about admissions that you actually didn’t?</a:t>
            </a:r>
          </a:p>
          <a:p>
            <a:pPr marL="0" indent="0">
              <a:buNone/>
            </a:pPr>
            <a:endParaRPr lang="en-GB" dirty="0"/>
          </a:p>
          <a:p>
            <a:r>
              <a:rPr lang="en-GB" dirty="0"/>
              <a:t>What are you going to do as a result of attending this session?</a:t>
            </a:r>
          </a:p>
        </p:txBody>
      </p:sp>
    </p:spTree>
    <p:extLst>
      <p:ext uri="{BB962C8B-B14F-4D97-AF65-F5344CB8AC3E}">
        <p14:creationId xmlns:p14="http://schemas.microsoft.com/office/powerpoint/2010/main" val="132642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Insert Prayer</a:t>
            </a:r>
          </a:p>
        </p:txBody>
      </p:sp>
      <p:sp>
        <p:nvSpPr>
          <p:cNvPr id="3" name="Subtitle 2"/>
          <p:cNvSpPr>
            <a:spLocks noGrp="1"/>
          </p:cNvSpPr>
          <p:nvPr>
            <p:ph type="subTitle" idx="1"/>
          </p:nvPr>
        </p:nvSpPr>
        <p:spPr>
          <a:xfrm>
            <a:off x="720000" y="1979999"/>
            <a:ext cx="7739788" cy="4098071"/>
          </a:xfrm>
        </p:spPr>
        <p:txBody>
          <a:bodyPr>
            <a:normAutofit/>
          </a:bodyPr>
          <a:lstStyle/>
          <a:p>
            <a:r>
              <a:rPr lang="en-GB" sz="2000" b="0" i="0" u="none" strike="noStrike" baseline="0" dirty="0">
                <a:solidFill>
                  <a:srgbClr val="000000"/>
                </a:solidFill>
                <a:latin typeface="Calibri" panose="020F0502020204030204" pitchFamily="34" charset="0"/>
              </a:rPr>
              <a:t>We thank you Lord for our children, a precious gift from you </a:t>
            </a:r>
          </a:p>
          <a:p>
            <a:r>
              <a:rPr lang="en-GB" sz="2000" b="0" i="0" u="none" strike="noStrike" baseline="0" dirty="0">
                <a:solidFill>
                  <a:srgbClr val="000000"/>
                </a:solidFill>
                <a:latin typeface="Calibri" panose="020F0502020204030204" pitchFamily="34" charset="0"/>
              </a:rPr>
              <a:t>May we use the gifts of our time, wisdom, and experience to help them to learn and grow, fulfil their potential and become all that you want them to be. </a:t>
            </a:r>
          </a:p>
          <a:p>
            <a:r>
              <a:rPr lang="en-GB" sz="2000" b="0" i="0" u="none" strike="noStrike" baseline="0" dirty="0">
                <a:solidFill>
                  <a:srgbClr val="000000"/>
                </a:solidFill>
                <a:latin typeface="Calibri" panose="020F0502020204030204" pitchFamily="34" charset="0"/>
              </a:rPr>
              <a:t>We pray for our schools, for the staff who teach, support and care for our young </a:t>
            </a:r>
          </a:p>
          <a:p>
            <a:r>
              <a:rPr lang="en-GB" sz="2000" b="0" i="0" u="none" strike="noStrike" baseline="0" dirty="0">
                <a:solidFill>
                  <a:srgbClr val="000000"/>
                </a:solidFill>
                <a:latin typeface="Calibri" panose="020F0502020204030204" pitchFamily="34" charset="0"/>
              </a:rPr>
              <a:t>We ask that you will bless them, cause them to flourish and give them resilience as they face both challenge and joy in their work. </a:t>
            </a:r>
          </a:p>
          <a:p>
            <a:r>
              <a:rPr lang="en-GB" sz="2000" b="0" i="0" u="none" strike="noStrike" baseline="0" dirty="0">
                <a:solidFill>
                  <a:srgbClr val="000000"/>
                </a:solidFill>
                <a:latin typeface="Calibri" panose="020F0502020204030204" pitchFamily="34" charset="0"/>
              </a:rPr>
              <a:t>We pray for our governors, parents, and those who advise and train </a:t>
            </a:r>
          </a:p>
          <a:p>
            <a:r>
              <a:rPr lang="en-GB" sz="2000" b="0" i="0" u="none" strike="noStrike" baseline="0" dirty="0">
                <a:solidFill>
                  <a:srgbClr val="000000"/>
                </a:solidFill>
                <a:latin typeface="Calibri" panose="020F0502020204030204" pitchFamily="34" charset="0"/>
              </a:rPr>
              <a:t>Amen </a:t>
            </a:r>
            <a:endParaRPr lang="en-US" sz="2000" dirty="0"/>
          </a:p>
        </p:txBody>
      </p:sp>
    </p:spTree>
    <p:extLst>
      <p:ext uri="{BB962C8B-B14F-4D97-AF65-F5344CB8AC3E}">
        <p14:creationId xmlns:p14="http://schemas.microsoft.com/office/powerpoint/2010/main" val="87105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chemeClr val="bg1"/>
                </a:solidFill>
                <a:latin typeface="Cambria" charset="0"/>
                <a:ea typeface="Cambria" charset="0"/>
                <a:cs typeface="Cambria" charset="0"/>
              </a:rPr>
              <a:t>Thank you</a:t>
            </a:r>
          </a:p>
        </p:txBody>
      </p:sp>
      <p:sp>
        <p:nvSpPr>
          <p:cNvPr id="3" name="Subtitle 2"/>
          <p:cNvSpPr>
            <a:spLocks noGrp="1"/>
          </p:cNvSpPr>
          <p:nvPr>
            <p:ph type="subTitle" idx="1"/>
          </p:nvPr>
        </p:nvSpPr>
        <p:spPr>
          <a:xfrm>
            <a:off x="720000" y="1570414"/>
            <a:ext cx="7739788" cy="4567586"/>
          </a:xfrm>
        </p:spPr>
        <p:txBody>
          <a:bodyPr>
            <a:normAutofit fontScale="85000" lnSpcReduction="10000"/>
          </a:bodyPr>
          <a:lstStyle/>
          <a:p>
            <a:pPr marL="457200" indent="-457200" algn="l">
              <a:buFont typeface="Arial" panose="020B0604020202020204" pitchFamily="34" charset="0"/>
              <a:buChar char="•"/>
            </a:pPr>
            <a:r>
              <a:rPr lang="en-US" sz="3300" dirty="0">
                <a:solidFill>
                  <a:schemeClr val="bg1"/>
                </a:solidFill>
              </a:rPr>
              <a:t>You will have received an email with a link to the following:</a:t>
            </a:r>
          </a:p>
          <a:p>
            <a:pPr algn="l"/>
            <a:endParaRPr lang="en-US" sz="3300" dirty="0">
              <a:solidFill>
                <a:schemeClr val="bg1"/>
              </a:solidFill>
            </a:endParaRPr>
          </a:p>
          <a:p>
            <a:pPr marL="914400" lvl="1" indent="-457200" algn="l">
              <a:buFont typeface="Arial" panose="020B0604020202020204" pitchFamily="34" charset="0"/>
              <a:buChar char="•"/>
            </a:pPr>
            <a:r>
              <a:rPr lang="en-US" sz="3300" dirty="0">
                <a:solidFill>
                  <a:schemeClr val="bg1"/>
                </a:solidFill>
              </a:rPr>
              <a:t>Feedback form – we would really like to hear what you think of our training</a:t>
            </a:r>
          </a:p>
          <a:p>
            <a:pPr marL="914400" lvl="1" indent="-457200" algn="l">
              <a:buFont typeface="Arial" panose="020B0604020202020204" pitchFamily="34" charset="0"/>
              <a:buChar char="•"/>
            </a:pPr>
            <a:r>
              <a:rPr lang="en-US" sz="3300" dirty="0">
                <a:solidFill>
                  <a:schemeClr val="bg1"/>
                </a:solidFill>
              </a:rPr>
              <a:t>The power-point slides used in this session</a:t>
            </a:r>
          </a:p>
          <a:p>
            <a:pPr marL="914400" lvl="1" indent="-457200" algn="l">
              <a:buFont typeface="Arial" panose="020B0604020202020204" pitchFamily="34" charset="0"/>
              <a:buChar char="•"/>
            </a:pPr>
            <a:r>
              <a:rPr lang="en-US" sz="3300" dirty="0">
                <a:solidFill>
                  <a:schemeClr val="bg1"/>
                </a:solidFill>
              </a:rPr>
              <a:t>Any resources referred to in this session </a:t>
            </a:r>
          </a:p>
          <a:p>
            <a:pPr algn="l"/>
            <a:endParaRPr lang="en-US" sz="3300" dirty="0">
              <a:solidFill>
                <a:schemeClr val="bg1"/>
              </a:solidFill>
            </a:endParaRPr>
          </a:p>
          <a:p>
            <a:pPr marL="457200" indent="-457200" algn="l">
              <a:buFont typeface="Arial" panose="020B0604020202020204" pitchFamily="34" charset="0"/>
              <a:buChar char="•"/>
            </a:pPr>
            <a:r>
              <a:rPr lang="en-US" sz="3300" dirty="0">
                <a:solidFill>
                  <a:schemeClr val="bg1"/>
                </a:solidFill>
              </a:rPr>
              <a:t>Further CPD opportunities</a:t>
            </a:r>
          </a:p>
          <a:p>
            <a:pPr marL="457200" indent="-457200" algn="l">
              <a:buFont typeface="Arial" panose="020B0604020202020204" pitchFamily="34" charset="0"/>
              <a:buChar char="•"/>
            </a:pPr>
            <a:r>
              <a:rPr lang="en-US" sz="3300">
                <a:solidFill>
                  <a:schemeClr val="bg1"/>
                </a:solidFill>
              </a:rPr>
              <a:t>Please visit </a:t>
            </a:r>
            <a:r>
              <a:rPr lang="en-US" sz="3300" dirty="0">
                <a:solidFill>
                  <a:schemeClr val="bg1"/>
                </a:solidFill>
              </a:rPr>
              <a:t>our website for more in</a:t>
            </a:r>
            <a:r>
              <a:rPr lang="en-US" sz="3300" dirty="0">
                <a:solidFill>
                  <a:schemeClr val="bg2"/>
                </a:solidFill>
              </a:rPr>
              <a:t>formation </a:t>
            </a:r>
            <a:r>
              <a:rPr lang="en-GB" sz="3300" dirty="0">
                <a:solidFill>
                  <a:schemeClr val="bg2"/>
                </a:solidFill>
              </a:rPr>
              <a:t>www.bathandwells.org.uk/supporting-children/</a:t>
            </a:r>
            <a:endParaRPr lang="en-US" sz="3300" dirty="0">
              <a:solidFill>
                <a:schemeClr val="bg2"/>
              </a:solidFill>
            </a:endParaRPr>
          </a:p>
          <a:p>
            <a:pPr algn="l"/>
            <a:endParaRPr lang="en-US" sz="3200" dirty="0">
              <a:solidFill>
                <a:schemeClr val="bg1"/>
              </a:solidFill>
            </a:endParaRPr>
          </a:p>
          <a:p>
            <a:pPr algn="l"/>
            <a:endParaRPr lang="en-US" sz="3200" dirty="0">
              <a:solidFill>
                <a:schemeClr val="bg1"/>
              </a:solidFill>
            </a:endParaRPr>
          </a:p>
        </p:txBody>
      </p:sp>
    </p:spTree>
    <p:extLst>
      <p:ext uri="{BB962C8B-B14F-4D97-AF65-F5344CB8AC3E}">
        <p14:creationId xmlns:p14="http://schemas.microsoft.com/office/powerpoint/2010/main" val="2513507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Introductions</a:t>
            </a:r>
          </a:p>
        </p:txBody>
      </p:sp>
      <p:sp>
        <p:nvSpPr>
          <p:cNvPr id="3" name="Subtitle 2"/>
          <p:cNvSpPr>
            <a:spLocks noGrp="1"/>
          </p:cNvSpPr>
          <p:nvPr>
            <p:ph type="subTitle" idx="1"/>
          </p:nvPr>
        </p:nvSpPr>
        <p:spPr>
          <a:xfrm>
            <a:off x="720000" y="1979999"/>
            <a:ext cx="7739788" cy="4098071"/>
          </a:xfrm>
        </p:spPr>
        <p:txBody>
          <a:bodyPr>
            <a:normAutofit/>
          </a:bodyPr>
          <a:lstStyle/>
          <a:p>
            <a:pPr algn="l"/>
            <a:r>
              <a:rPr lang="en-US" sz="3200" dirty="0">
                <a:solidFill>
                  <a:srgbClr val="78A22F"/>
                </a:solidFill>
              </a:rPr>
              <a:t>• </a:t>
            </a:r>
            <a:r>
              <a:rPr lang="en-US" sz="3200" dirty="0"/>
              <a:t>Introduce yourself, your setting, your involvement with admissions</a:t>
            </a:r>
          </a:p>
          <a:p>
            <a:pPr algn="l"/>
            <a:r>
              <a:rPr lang="en-US" sz="3200" dirty="0">
                <a:solidFill>
                  <a:srgbClr val="78A22F"/>
                </a:solidFill>
              </a:rPr>
              <a:t>• </a:t>
            </a:r>
            <a:r>
              <a:rPr lang="en-US" sz="3200" dirty="0"/>
              <a:t>How much do you already know?</a:t>
            </a:r>
          </a:p>
          <a:p>
            <a:pPr algn="l"/>
            <a:r>
              <a:rPr lang="en-US" sz="3200" dirty="0">
                <a:solidFill>
                  <a:srgbClr val="78A22F"/>
                </a:solidFill>
              </a:rPr>
              <a:t>• </a:t>
            </a:r>
            <a:r>
              <a:rPr lang="en-US" sz="3200" dirty="0"/>
              <a:t>What would you like to gain from the session?</a:t>
            </a:r>
          </a:p>
          <a:p>
            <a:pPr algn="l"/>
            <a:endParaRPr lang="en-US" sz="3200" dirty="0"/>
          </a:p>
        </p:txBody>
      </p:sp>
    </p:spTree>
    <p:extLst>
      <p:ext uri="{BB962C8B-B14F-4D97-AF65-F5344CB8AC3E}">
        <p14:creationId xmlns:p14="http://schemas.microsoft.com/office/powerpoint/2010/main" val="264742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dirty="0">
                <a:solidFill>
                  <a:srgbClr val="78A22F"/>
                </a:solidFill>
                <a:latin typeface="Cambria" charset="0"/>
                <a:ea typeface="Cambria" charset="0"/>
                <a:cs typeface="Cambria" charset="0"/>
              </a:rPr>
              <a:t>What will we cover?</a:t>
            </a:r>
          </a:p>
        </p:txBody>
      </p:sp>
      <p:sp>
        <p:nvSpPr>
          <p:cNvPr id="3" name="Subtitle 2"/>
          <p:cNvSpPr>
            <a:spLocks noGrp="1"/>
          </p:cNvSpPr>
          <p:nvPr>
            <p:ph type="subTitle" idx="1"/>
          </p:nvPr>
        </p:nvSpPr>
        <p:spPr>
          <a:xfrm>
            <a:off x="720000" y="1979999"/>
            <a:ext cx="7739788" cy="4098071"/>
          </a:xfrm>
        </p:spPr>
        <p:txBody>
          <a:bodyPr>
            <a:normAutofit/>
          </a:bodyPr>
          <a:lstStyle/>
          <a:p>
            <a:pPr algn="l"/>
            <a:r>
              <a:rPr lang="en-US" sz="3200" dirty="0">
                <a:solidFill>
                  <a:srgbClr val="78A22F"/>
                </a:solidFill>
              </a:rPr>
              <a:t>• </a:t>
            </a:r>
            <a:r>
              <a:rPr lang="en-US" sz="3200" dirty="0"/>
              <a:t>Your responsibilities as Admission Authority</a:t>
            </a:r>
          </a:p>
          <a:p>
            <a:pPr algn="l"/>
            <a:r>
              <a:rPr lang="en-US" sz="3200" dirty="0">
                <a:solidFill>
                  <a:srgbClr val="78A22F"/>
                </a:solidFill>
              </a:rPr>
              <a:t>•</a:t>
            </a:r>
            <a:r>
              <a:rPr lang="en-US" sz="3200" dirty="0"/>
              <a:t> Overview of the annual admissions cycle</a:t>
            </a:r>
          </a:p>
          <a:p>
            <a:pPr algn="l"/>
            <a:r>
              <a:rPr lang="en-US" sz="3200" dirty="0">
                <a:solidFill>
                  <a:srgbClr val="78A22F"/>
                </a:solidFill>
              </a:rPr>
              <a:t>• </a:t>
            </a:r>
            <a:r>
              <a:rPr lang="en-US" sz="3200" dirty="0"/>
              <a:t>Development and determination of arrangements</a:t>
            </a:r>
          </a:p>
          <a:p>
            <a:pPr algn="l"/>
            <a:r>
              <a:rPr lang="en-US" sz="3200" dirty="0">
                <a:solidFill>
                  <a:srgbClr val="78A22F"/>
                </a:solidFill>
              </a:rPr>
              <a:t>•</a:t>
            </a:r>
            <a:r>
              <a:rPr lang="en-US" sz="3200" dirty="0"/>
              <a:t> Next steps</a:t>
            </a:r>
          </a:p>
          <a:p>
            <a:pPr algn="l"/>
            <a:endParaRPr lang="en-US" sz="3200" dirty="0"/>
          </a:p>
        </p:txBody>
      </p:sp>
    </p:spTree>
    <p:extLst>
      <p:ext uri="{BB962C8B-B14F-4D97-AF65-F5344CB8AC3E}">
        <p14:creationId xmlns:p14="http://schemas.microsoft.com/office/powerpoint/2010/main" val="359529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7886700" cy="1600200"/>
          </a:xfrm>
        </p:spPr>
        <p:txBody>
          <a:bodyPr anchor="t">
            <a:normAutofit/>
          </a:bodyPr>
          <a:lstStyle/>
          <a:p>
            <a:pPr algn="l"/>
            <a:r>
              <a:rPr lang="en-US" sz="5000" dirty="0">
                <a:solidFill>
                  <a:srgbClr val="78A22F"/>
                </a:solidFill>
                <a:latin typeface="Cambria" charset="0"/>
                <a:ea typeface="Cambria" charset="0"/>
                <a:cs typeface="Cambria" charset="0"/>
              </a:rPr>
              <a:t>Who?</a:t>
            </a:r>
          </a:p>
        </p:txBody>
      </p:sp>
      <p:sp>
        <p:nvSpPr>
          <p:cNvPr id="6" name="Text Placeholder 3">
            <a:extLst>
              <a:ext uri="{FF2B5EF4-FFF2-40B4-BE49-F238E27FC236}">
                <a16:creationId xmlns:a16="http://schemas.microsoft.com/office/drawing/2014/main" id="{20D38BD8-ACD3-413A-8414-D5FDE536437C}"/>
              </a:ext>
            </a:extLst>
          </p:cNvPr>
          <p:cNvSpPr>
            <a:spLocks noGrp="1"/>
          </p:cNvSpPr>
          <p:nvPr>
            <p:ph idx="1"/>
          </p:nvPr>
        </p:nvSpPr>
        <p:spPr>
          <a:xfrm>
            <a:off x="855663" y="1654175"/>
            <a:ext cx="7661275" cy="4206875"/>
          </a:xfrm>
        </p:spPr>
        <p:txBody>
          <a:bodyPr>
            <a:normAutofit lnSpcReduction="10000"/>
          </a:bodyPr>
          <a:lstStyle/>
          <a:p>
            <a:pPr algn="l"/>
            <a:r>
              <a:rPr lang="en-US" sz="3200" dirty="0"/>
              <a:t>In a VA school the admission authority is the Governing Board</a:t>
            </a:r>
          </a:p>
          <a:p>
            <a:r>
              <a:rPr lang="en-US" sz="3200" dirty="0"/>
              <a:t>In an Academy School the Admission Authority is the Trust Board	</a:t>
            </a:r>
          </a:p>
          <a:p>
            <a:pPr marL="914400" lvl="1" indent="-457200" algn="l">
              <a:buFont typeface="Arial" panose="020B0604020202020204" pitchFamily="34" charset="0"/>
              <a:buChar char="•"/>
            </a:pPr>
            <a:r>
              <a:rPr lang="en-US" sz="2800" dirty="0"/>
              <a:t>Some aspects may be delegated to a LGB or committee</a:t>
            </a:r>
          </a:p>
          <a:p>
            <a:pPr marL="914400" lvl="1" indent="-457200" algn="l">
              <a:buFont typeface="Arial" panose="020B0604020202020204" pitchFamily="34" charset="0"/>
              <a:buChar char="•"/>
            </a:pPr>
            <a:r>
              <a:rPr lang="en-US" sz="2800" dirty="0"/>
              <a:t>Scheme of Delegation</a:t>
            </a:r>
          </a:p>
          <a:p>
            <a:r>
              <a:rPr lang="en-US" sz="3200" dirty="0"/>
              <a:t>In a VC school the Admission Authority is the Local Authority </a:t>
            </a:r>
          </a:p>
          <a:p>
            <a:endParaRPr lang="en-GB" dirty="0"/>
          </a:p>
        </p:txBody>
      </p:sp>
    </p:spTree>
    <p:extLst>
      <p:ext uri="{BB962C8B-B14F-4D97-AF65-F5344CB8AC3E}">
        <p14:creationId xmlns:p14="http://schemas.microsoft.com/office/powerpoint/2010/main" val="379553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092" y="637501"/>
            <a:ext cx="7886700" cy="1325563"/>
          </a:xfrm>
        </p:spPr>
        <p:txBody>
          <a:bodyPr anchor="t">
            <a:normAutofit/>
          </a:bodyPr>
          <a:lstStyle/>
          <a:p>
            <a:pPr algn="l"/>
            <a:r>
              <a:rPr lang="en-US" sz="5000" dirty="0">
                <a:solidFill>
                  <a:srgbClr val="78A22F"/>
                </a:solidFill>
                <a:latin typeface="Cambria" charset="0"/>
                <a:ea typeface="Cambria" charset="0"/>
                <a:cs typeface="Cambria" charset="0"/>
              </a:rPr>
              <a:t>Legislation</a:t>
            </a:r>
          </a:p>
        </p:txBody>
      </p:sp>
      <p:sp>
        <p:nvSpPr>
          <p:cNvPr id="4" name="Subtitle 2">
            <a:extLst>
              <a:ext uri="{FF2B5EF4-FFF2-40B4-BE49-F238E27FC236}">
                <a16:creationId xmlns:a16="http://schemas.microsoft.com/office/drawing/2014/main" id="{AAEB410A-30D8-4C46-A19F-9834A8BAE3AE}"/>
              </a:ext>
            </a:extLst>
          </p:cNvPr>
          <p:cNvSpPr txBox="1">
            <a:spLocks/>
          </p:cNvSpPr>
          <p:nvPr/>
        </p:nvSpPr>
        <p:spPr>
          <a:xfrm>
            <a:off x="720000" y="19799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School Admissions Code 2014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School Admissions Appeal Code 2012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02918666"/>
      </p:ext>
    </p:extLst>
  </p:cSld>
  <p:clrMapOvr>
    <a:masterClrMapping/>
  </p:clrMapOvr>
  <mc:AlternateContent xmlns:mc="http://schemas.openxmlformats.org/markup-compatibility/2006" xmlns:p14="http://schemas.microsoft.com/office/powerpoint/2010/main">
    <mc:Choice Requires="p14">
      <p:transition spd="slow" p14:dur="2000" advTm="35946"/>
    </mc:Choice>
    <mc:Fallback xmlns="">
      <p:transition spd="slow" advTm="359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092" y="2515728"/>
            <a:ext cx="7886700" cy="1325563"/>
          </a:xfrm>
        </p:spPr>
        <p:txBody>
          <a:bodyPr anchor="t">
            <a:normAutofit fontScale="90000"/>
          </a:bodyPr>
          <a:lstStyle/>
          <a:p>
            <a:pPr algn="ctr"/>
            <a:r>
              <a:rPr lang="en-US" sz="5000" dirty="0">
                <a:solidFill>
                  <a:srgbClr val="78A22F"/>
                </a:solidFill>
                <a:latin typeface="Cambria" charset="0"/>
                <a:ea typeface="Cambria" charset="0"/>
                <a:cs typeface="Cambria" charset="0"/>
              </a:rPr>
              <a:t>Why do you need admission arrangements?</a:t>
            </a:r>
          </a:p>
        </p:txBody>
      </p:sp>
    </p:spTree>
    <p:custDataLst>
      <p:tags r:id="rId1"/>
    </p:custDataLst>
    <p:extLst>
      <p:ext uri="{BB962C8B-B14F-4D97-AF65-F5344CB8AC3E}">
        <p14:creationId xmlns:p14="http://schemas.microsoft.com/office/powerpoint/2010/main" val="2804250205"/>
      </p:ext>
    </p:extLst>
  </p:cSld>
  <p:clrMapOvr>
    <a:masterClrMapping/>
  </p:clrMapOvr>
  <mc:AlternateContent xmlns:mc="http://schemas.openxmlformats.org/markup-compatibility/2006" xmlns:p14="http://schemas.microsoft.com/office/powerpoint/2010/main">
    <mc:Choice Requires="p14">
      <p:transition spd="slow" p14:dur="2000" advTm="64680"/>
    </mc:Choice>
    <mc:Fallback xmlns="">
      <p:transition spd="slow" advTm="646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092" y="637501"/>
            <a:ext cx="7886700" cy="1325563"/>
          </a:xfrm>
        </p:spPr>
        <p:txBody>
          <a:bodyPr anchor="t">
            <a:normAutofit/>
          </a:bodyPr>
          <a:lstStyle/>
          <a:p>
            <a:pPr algn="l"/>
            <a:r>
              <a:rPr lang="en-US" sz="5000" dirty="0">
                <a:solidFill>
                  <a:srgbClr val="78A22F"/>
                </a:solidFill>
                <a:latin typeface="Cambria" charset="0"/>
                <a:ea typeface="Cambria" charset="0"/>
                <a:cs typeface="Cambria" charset="0"/>
              </a:rPr>
              <a:t>Annual Admissions Cycle</a:t>
            </a:r>
          </a:p>
        </p:txBody>
      </p:sp>
      <p:sp>
        <p:nvSpPr>
          <p:cNvPr id="4" name="Subtitle 2">
            <a:extLst>
              <a:ext uri="{FF2B5EF4-FFF2-40B4-BE49-F238E27FC236}">
                <a16:creationId xmlns:a16="http://schemas.microsoft.com/office/drawing/2014/main" id="{AAEB410A-30D8-4C46-A19F-9834A8BAE3AE}"/>
              </a:ext>
            </a:extLst>
          </p:cNvPr>
          <p:cNvSpPr txBox="1">
            <a:spLocks/>
          </p:cNvSpPr>
          <p:nvPr/>
        </p:nvSpPr>
        <p:spPr>
          <a:xfrm>
            <a:off x="720000" y="19799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normal admissions round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In-year admissions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Appeals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Development &amp; determination of arrangements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002139478"/>
      </p:ext>
    </p:extLst>
  </p:cSld>
  <p:clrMapOvr>
    <a:masterClrMapping/>
  </p:clrMapOvr>
  <mc:AlternateContent xmlns:mc="http://schemas.openxmlformats.org/markup-compatibility/2006" xmlns:p14="http://schemas.microsoft.com/office/powerpoint/2010/main">
    <mc:Choice Requires="p14">
      <p:transition spd="slow" p14:dur="2000" advTm="62852"/>
    </mc:Choice>
    <mc:Fallback xmlns="">
      <p:transition spd="slow" advTm="628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7092" y="637501"/>
            <a:ext cx="7886700" cy="1325563"/>
          </a:xfrm>
        </p:spPr>
        <p:txBody>
          <a:bodyPr anchor="t">
            <a:normAutofit fontScale="90000"/>
          </a:bodyPr>
          <a:lstStyle/>
          <a:p>
            <a:pPr algn="l"/>
            <a:r>
              <a:rPr lang="en-US" sz="5000" dirty="0">
                <a:solidFill>
                  <a:srgbClr val="78A22F"/>
                </a:solidFill>
                <a:latin typeface="Cambria" charset="0"/>
                <a:ea typeface="Cambria" charset="0"/>
                <a:cs typeface="Cambria" charset="0"/>
              </a:rPr>
              <a:t>The normal admissions round</a:t>
            </a:r>
          </a:p>
        </p:txBody>
      </p:sp>
      <p:sp>
        <p:nvSpPr>
          <p:cNvPr id="4" name="Subtitle 2">
            <a:extLst>
              <a:ext uri="{FF2B5EF4-FFF2-40B4-BE49-F238E27FC236}">
                <a16:creationId xmlns:a16="http://schemas.microsoft.com/office/drawing/2014/main" id="{AAEB410A-30D8-4C46-A19F-9834A8BAE3AE}"/>
              </a:ext>
            </a:extLst>
          </p:cNvPr>
          <p:cNvSpPr txBox="1">
            <a:spLocks/>
          </p:cNvSpPr>
          <p:nvPr/>
        </p:nvSpPr>
        <p:spPr>
          <a:xfrm>
            <a:off x="720000" y="19799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ubtitle 2">
            <a:extLst>
              <a:ext uri="{FF2B5EF4-FFF2-40B4-BE49-F238E27FC236}">
                <a16:creationId xmlns:a16="http://schemas.microsoft.com/office/drawing/2014/main" id="{C3FA75DC-681B-4E59-BF15-C22410AEDE6B}"/>
              </a:ext>
            </a:extLst>
          </p:cNvPr>
          <p:cNvSpPr txBox="1">
            <a:spLocks/>
          </p:cNvSpPr>
          <p:nvPr/>
        </p:nvSpPr>
        <p:spPr>
          <a:xfrm>
            <a:off x="872400" y="2132399"/>
            <a:ext cx="7739788" cy="4098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Composite</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prospectus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baseline="0" dirty="0">
                <a:solidFill>
                  <a:prstClr val="black"/>
                </a:solidFill>
                <a:latin typeface="Calibri" panose="020F0502020204030204"/>
              </a:rPr>
              <a:t>CAF</a:t>
            </a:r>
            <a:r>
              <a:rPr lang="en-US" sz="3200" dirty="0">
                <a:solidFill>
                  <a:prstClr val="black"/>
                </a:solidFill>
                <a:latin typeface="Calibri" panose="020F0502020204030204"/>
              </a:rPr>
              <a:t> – Common Application Form</a:t>
            </a:r>
          </a:p>
          <a:p>
            <a:pPr lvl="1">
              <a:spcBef>
                <a:spcPts val="1000"/>
              </a:spcBef>
            </a:pPr>
            <a:r>
              <a:rPr lang="en-US" sz="2800" dirty="0">
                <a:solidFill>
                  <a:prstClr val="black"/>
                </a:solidFill>
                <a:latin typeface="Calibri" panose="020F0502020204030204"/>
              </a:rPr>
              <a:t>Primary closing date – 15</a:t>
            </a:r>
            <a:r>
              <a:rPr lang="en-US" sz="2800" baseline="30000" dirty="0">
                <a:solidFill>
                  <a:prstClr val="black"/>
                </a:solidFill>
                <a:latin typeface="Calibri" panose="020F0502020204030204"/>
              </a:rPr>
              <a:t>th</a:t>
            </a:r>
            <a:r>
              <a:rPr lang="en-US" sz="2800" dirty="0">
                <a:solidFill>
                  <a:prstClr val="black"/>
                </a:solidFill>
                <a:latin typeface="Calibri" panose="020F0502020204030204"/>
              </a:rPr>
              <a:t> January</a:t>
            </a:r>
          </a:p>
          <a:p>
            <a:pPr lvl="1">
              <a:spcBef>
                <a:spcPts val="1000"/>
              </a:spcBef>
            </a:pPr>
            <a:r>
              <a:rPr lang="en-US" sz="2800" dirty="0">
                <a:solidFill>
                  <a:prstClr val="black"/>
                </a:solidFill>
                <a:latin typeface="Calibri" panose="020F0502020204030204"/>
              </a:rPr>
              <a:t>Secondary closing date – 31</a:t>
            </a:r>
            <a:r>
              <a:rPr lang="en-US" sz="2800" baseline="30000" dirty="0">
                <a:solidFill>
                  <a:prstClr val="black"/>
                </a:solidFill>
                <a:latin typeface="Calibri" panose="020F0502020204030204"/>
              </a:rPr>
              <a:t>st</a:t>
            </a:r>
            <a:r>
              <a:rPr lang="en-US" sz="2800" dirty="0">
                <a:solidFill>
                  <a:prstClr val="black"/>
                </a:solidFill>
                <a:latin typeface="Calibri" panose="020F0502020204030204"/>
              </a:rPr>
              <a:t> October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SIF – Supplementary</a:t>
            </a:r>
            <a:r>
              <a:rPr kumimoji="0" lang="en-US" sz="3200" b="0" i="0" u="none" strike="noStrike" kern="1200" cap="none" spc="0" normalizeH="0" noProof="0" dirty="0">
                <a:ln>
                  <a:noFill/>
                </a:ln>
                <a:solidFill>
                  <a:prstClr val="black"/>
                </a:solidFill>
                <a:effectLst/>
                <a:uLnTx/>
                <a:uFillTx/>
                <a:latin typeface="Calibri" panose="020F0502020204030204"/>
                <a:ea typeface="+mn-ea"/>
                <a:cs typeface="+mn-cs"/>
              </a:rPr>
              <a:t> Information Form</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458145787"/>
      </p:ext>
    </p:extLst>
  </p:cSld>
  <p:clrMapOvr>
    <a:masterClrMapping/>
  </p:clrMapOvr>
  <mc:AlternateContent xmlns:mc="http://schemas.openxmlformats.org/markup-compatibility/2006" xmlns:p14="http://schemas.microsoft.com/office/powerpoint/2010/main">
    <mc:Choice Requires="p14">
      <p:transition spd="slow" p14:dur="2000" advTm="62852"/>
    </mc:Choice>
    <mc:Fallback xmlns="">
      <p:transition spd="slow" advTm="628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ags/tag2.xml><?xml version="1.0" encoding="utf-8"?>
<p:tagLst xmlns:a="http://schemas.openxmlformats.org/drawingml/2006/main" xmlns:r="http://schemas.openxmlformats.org/officeDocument/2006/relationships" xmlns:p="http://schemas.openxmlformats.org/presentationml/2006/main">
  <p:tag name="TIMING" val="|3.5"/>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ags/tag4.xml><?xml version="1.0" encoding="utf-8"?>
<p:tagLst xmlns:a="http://schemas.openxmlformats.org/drawingml/2006/main" xmlns:r="http://schemas.openxmlformats.org/officeDocument/2006/relationships" xmlns:p="http://schemas.openxmlformats.org/presentationml/2006/main">
  <p:tag name="TIMING" val="|0.6"/>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0.6"/>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Powerpoint template 1 BLUE (Green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EEEA182CBFDB42B2D66D8786B902EE" ma:contentTypeVersion="5" ma:contentTypeDescription="Create a new document." ma:contentTypeScope="" ma:versionID="88f87fe7825f9f410da2f8ec172671a9">
  <xsd:schema xmlns:xsd="http://www.w3.org/2001/XMLSchema" xmlns:xs="http://www.w3.org/2001/XMLSchema" xmlns:p="http://schemas.microsoft.com/office/2006/metadata/properties" xmlns:ns2="5215a1fe-d1b5-4244-af2d-4166f023ba2b" targetNamespace="http://schemas.microsoft.com/office/2006/metadata/properties" ma:root="true" ma:fieldsID="d4592ae08a7f5fbe54a84d6ab7c86c59" ns2:_="">
    <xsd:import namespace="5215a1fe-d1b5-4244-af2d-4166f023ba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5a1fe-d1b5-4244-af2d-4166f023b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1E2754-43CE-4718-BE69-177B12E81F61}">
  <ds:schemaRefs>
    <ds:schemaRef ds:uri="http://schemas.microsoft.com/sharepoint/v3/contenttype/forms"/>
  </ds:schemaRefs>
</ds:datastoreItem>
</file>

<file path=customXml/itemProps2.xml><?xml version="1.0" encoding="utf-8"?>
<ds:datastoreItem xmlns:ds="http://schemas.openxmlformats.org/officeDocument/2006/customXml" ds:itemID="{06365417-B9D7-4639-A72F-B61488B0653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42B44EC-631C-4144-AFEB-D6FB55EDC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15a1fe-d1b5-4244-af2d-4166f023ba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 1 BLUE (green inner) (5)</Template>
  <TotalTime>612</TotalTime>
  <Words>3894</Words>
  <Application>Microsoft Office PowerPoint</Application>
  <PresentationFormat>On-screen Show (4:3)</PresentationFormat>
  <Paragraphs>276</Paragraphs>
  <Slides>20</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Calibri Light</vt:lpstr>
      <vt:lpstr>Cambria</vt:lpstr>
      <vt:lpstr>Times New Roman</vt:lpstr>
      <vt:lpstr>WordVisiCarriageReturn_MSFontService</vt:lpstr>
      <vt:lpstr>Powerpoint template 1 BLUE (Green inner)</vt:lpstr>
      <vt:lpstr>Office Theme</vt:lpstr>
      <vt:lpstr>  Introduction to Admissions Vicky Christophers School Organisation &amp; Governance Adviser</vt:lpstr>
      <vt:lpstr>Insert Prayer</vt:lpstr>
      <vt:lpstr>Introductions</vt:lpstr>
      <vt:lpstr>What will we cover?</vt:lpstr>
      <vt:lpstr>Who?</vt:lpstr>
      <vt:lpstr>Legislation</vt:lpstr>
      <vt:lpstr>Why do you need admission arrangements?</vt:lpstr>
      <vt:lpstr>Annual Admissions Cycle</vt:lpstr>
      <vt:lpstr>The normal admissions round</vt:lpstr>
      <vt:lpstr>Development &amp; Determination</vt:lpstr>
      <vt:lpstr>Key dates</vt:lpstr>
      <vt:lpstr>Consultation</vt:lpstr>
      <vt:lpstr>Making a change – things to consider</vt:lpstr>
      <vt:lpstr>Over-subscription criteria true or false!</vt:lpstr>
      <vt:lpstr>Common misconceptions!</vt:lpstr>
      <vt:lpstr>Common misconceptions!</vt:lpstr>
      <vt:lpstr>Common misconceptions </vt:lpstr>
      <vt:lpstr>What information should you have on your website? </vt:lpstr>
      <vt:lpstr>What are your next steps?</vt:lpstr>
      <vt:lpstr>Thank you</vt:lpstr>
    </vt:vector>
  </TitlesOfParts>
  <Company>Diocese Bath &amp; Wells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session Name and job title of presenter</dc:title>
  <dc:creator>Vicky Christophers1</dc:creator>
  <cp:lastModifiedBy>Vicky Christophers1</cp:lastModifiedBy>
  <cp:revision>35</cp:revision>
  <dcterms:created xsi:type="dcterms:W3CDTF">2020-09-10T08:17:24Z</dcterms:created>
  <dcterms:modified xsi:type="dcterms:W3CDTF">2020-09-29T12:26:52Z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0x010100B9EEEA182CBFDB42B2D66D8786B902EE</vt:lpwstr>
  </property>
</Properties>
</file>