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39"/>
  </p:notesMasterIdLst>
  <p:sldIdLst>
    <p:sldId id="256" r:id="rId6"/>
    <p:sldId id="350" r:id="rId7"/>
    <p:sldId id="257" r:id="rId8"/>
    <p:sldId id="372" r:id="rId9"/>
    <p:sldId id="371" r:id="rId10"/>
    <p:sldId id="258" r:id="rId11"/>
    <p:sldId id="351" r:id="rId12"/>
    <p:sldId id="353" r:id="rId13"/>
    <p:sldId id="317" r:id="rId14"/>
    <p:sldId id="263" r:id="rId15"/>
    <p:sldId id="343" r:id="rId16"/>
    <p:sldId id="354" r:id="rId17"/>
    <p:sldId id="355" r:id="rId18"/>
    <p:sldId id="347" r:id="rId19"/>
    <p:sldId id="356" r:id="rId20"/>
    <p:sldId id="359" r:id="rId21"/>
    <p:sldId id="360" r:id="rId22"/>
    <p:sldId id="361" r:id="rId23"/>
    <p:sldId id="362" r:id="rId24"/>
    <p:sldId id="363" r:id="rId25"/>
    <p:sldId id="364" r:id="rId26"/>
    <p:sldId id="365" r:id="rId27"/>
    <p:sldId id="357" r:id="rId28"/>
    <p:sldId id="331" r:id="rId29"/>
    <p:sldId id="333" r:id="rId30"/>
    <p:sldId id="366" r:id="rId31"/>
    <p:sldId id="370" r:id="rId32"/>
    <p:sldId id="301" r:id="rId33"/>
    <p:sldId id="367" r:id="rId34"/>
    <p:sldId id="368" r:id="rId35"/>
    <p:sldId id="373" r:id="rId36"/>
    <p:sldId id="369" r:id="rId37"/>
    <p:sldId id="26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4" autoAdjust="0"/>
  </p:normalViewPr>
  <p:slideViewPr>
    <p:cSldViewPr snapToGrid="0" snapToObjects="1">
      <p:cViewPr>
        <p:scale>
          <a:sx n="70" d="100"/>
          <a:sy n="70" d="100"/>
        </p:scale>
        <p:origin x="1410" y="24"/>
      </p:cViewPr>
      <p:guideLst>
        <p:guide orient="horz" pos="2160"/>
        <p:guide pos="5329"/>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20478-BCA0-486F-A946-D15F1BFBEF16}"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D1026B31-5AFF-4D16-A947-3DB8DF1A6F7D}">
      <dgm:prSet phldrT="[Text]"/>
      <dgm:spPr/>
      <dgm:t>
        <a:bodyPr/>
        <a:lstStyle/>
        <a:p>
          <a:r>
            <a:rPr lang="en-US" dirty="0">
              <a:latin typeface="Cambria" panose="02040503050406030204" pitchFamily="18" charset="0"/>
            </a:rPr>
            <a:t>Deeply Christian sets the criteria </a:t>
          </a:r>
        </a:p>
      </dgm:t>
    </dgm:pt>
    <dgm:pt modelId="{3C7160F9-FE68-4F6F-8958-473BB415D6CD}" type="parTrans" cxnId="{2661FED1-FD36-46CD-A0EC-3D77BD29C9BF}">
      <dgm:prSet/>
      <dgm:spPr/>
      <dgm:t>
        <a:bodyPr/>
        <a:lstStyle/>
        <a:p>
          <a:endParaRPr lang="en-US"/>
        </a:p>
      </dgm:t>
    </dgm:pt>
    <dgm:pt modelId="{80608E55-E63D-48D3-B8BA-93D1F38B7066}" type="sibTrans" cxnId="{2661FED1-FD36-46CD-A0EC-3D77BD29C9BF}">
      <dgm:prSet/>
      <dgm:spPr/>
      <dgm:t>
        <a:bodyPr/>
        <a:lstStyle/>
        <a:p>
          <a:endParaRPr lang="en-US"/>
        </a:p>
      </dgm:t>
    </dgm:pt>
    <dgm:pt modelId="{C4FE5ACF-6AF3-4873-89AB-386BAB3BECAE}">
      <dgm:prSet phldrT="[Text]"/>
      <dgm:spPr/>
      <dgm:t>
        <a:bodyPr/>
        <a:lstStyle/>
        <a:p>
          <a:r>
            <a:rPr lang="en-US" dirty="0">
              <a:latin typeface="Cambria" panose="02040503050406030204" pitchFamily="18" charset="0"/>
            </a:rPr>
            <a:t>Diocesan vision sets the local context </a:t>
          </a:r>
        </a:p>
      </dgm:t>
    </dgm:pt>
    <dgm:pt modelId="{72D25D1F-EC5C-4212-968C-3F2E9A000338}" type="parTrans" cxnId="{C9AA08F2-CB9A-4F84-BD23-96FBE304AA11}">
      <dgm:prSet/>
      <dgm:spPr/>
      <dgm:t>
        <a:bodyPr/>
        <a:lstStyle/>
        <a:p>
          <a:endParaRPr lang="en-US"/>
        </a:p>
      </dgm:t>
    </dgm:pt>
    <dgm:pt modelId="{C1C2B45E-A87C-4403-8A2A-B3E6EDC7C055}" type="sibTrans" cxnId="{C9AA08F2-CB9A-4F84-BD23-96FBE304AA11}">
      <dgm:prSet/>
      <dgm:spPr/>
      <dgm:t>
        <a:bodyPr/>
        <a:lstStyle/>
        <a:p>
          <a:endParaRPr lang="en-US"/>
        </a:p>
      </dgm:t>
    </dgm:pt>
    <dgm:pt modelId="{6D468BD4-F73E-478D-B819-AAD718FB2017}">
      <dgm:prSet phldrT="[Text]"/>
      <dgm:spPr/>
      <dgm:t>
        <a:bodyPr/>
        <a:lstStyle/>
        <a:p>
          <a:r>
            <a:rPr lang="en-US" dirty="0">
              <a:latin typeface="Cambria" panose="02040503050406030204" pitchFamily="18" charset="0"/>
            </a:rPr>
            <a:t>The school’s vision must be unique to the community </a:t>
          </a:r>
        </a:p>
      </dgm:t>
    </dgm:pt>
    <dgm:pt modelId="{C8C7E450-C9E0-4327-A940-D8B3E0EEF4A4}" type="parTrans" cxnId="{3910B4E1-1F9C-4DAF-85A1-A652B9253FFF}">
      <dgm:prSet/>
      <dgm:spPr/>
      <dgm:t>
        <a:bodyPr/>
        <a:lstStyle/>
        <a:p>
          <a:endParaRPr lang="en-US"/>
        </a:p>
      </dgm:t>
    </dgm:pt>
    <dgm:pt modelId="{1F6C7F64-D2C3-43A5-A9FD-EF1F08621A6B}" type="sibTrans" cxnId="{3910B4E1-1F9C-4DAF-85A1-A652B9253FFF}">
      <dgm:prSet/>
      <dgm:spPr/>
      <dgm:t>
        <a:bodyPr/>
        <a:lstStyle/>
        <a:p>
          <a:endParaRPr lang="en-US"/>
        </a:p>
      </dgm:t>
    </dgm:pt>
    <dgm:pt modelId="{F7518AD7-244E-4AD7-B3E0-1109E7ABA125}" type="pres">
      <dgm:prSet presAssocID="{E7420478-BCA0-486F-A946-D15F1BFBEF16}" presName="Name0" presStyleCnt="0">
        <dgm:presLayoutVars>
          <dgm:dir/>
          <dgm:resizeHandles val="exact"/>
        </dgm:presLayoutVars>
      </dgm:prSet>
      <dgm:spPr/>
    </dgm:pt>
    <dgm:pt modelId="{B427DC39-543E-4C75-8B77-23857A9A5DD9}" type="pres">
      <dgm:prSet presAssocID="{E7420478-BCA0-486F-A946-D15F1BFBEF16}" presName="vNodes" presStyleCnt="0"/>
      <dgm:spPr/>
    </dgm:pt>
    <dgm:pt modelId="{1B7F4ABC-6D6E-45A9-9911-A00D91264B86}" type="pres">
      <dgm:prSet presAssocID="{D1026B31-5AFF-4D16-A947-3DB8DF1A6F7D}" presName="node" presStyleLbl="node1" presStyleIdx="0" presStyleCnt="3">
        <dgm:presLayoutVars>
          <dgm:bulletEnabled val="1"/>
        </dgm:presLayoutVars>
      </dgm:prSet>
      <dgm:spPr/>
    </dgm:pt>
    <dgm:pt modelId="{11DFBBAB-EFA5-4F58-B789-70EA4322772D}" type="pres">
      <dgm:prSet presAssocID="{80608E55-E63D-48D3-B8BA-93D1F38B7066}" presName="spacerT" presStyleCnt="0"/>
      <dgm:spPr/>
    </dgm:pt>
    <dgm:pt modelId="{BD01D8AD-D454-4D2E-8ADA-333F328BC1E6}" type="pres">
      <dgm:prSet presAssocID="{80608E55-E63D-48D3-B8BA-93D1F38B7066}" presName="sibTrans" presStyleLbl="sibTrans2D1" presStyleIdx="0" presStyleCnt="2"/>
      <dgm:spPr/>
    </dgm:pt>
    <dgm:pt modelId="{6B2BF4F9-3EE7-499E-BA8D-B1BDD6E80A9F}" type="pres">
      <dgm:prSet presAssocID="{80608E55-E63D-48D3-B8BA-93D1F38B7066}" presName="spacerB" presStyleCnt="0"/>
      <dgm:spPr/>
    </dgm:pt>
    <dgm:pt modelId="{CAA03968-D009-4ADF-96B7-FF2EE531852D}" type="pres">
      <dgm:prSet presAssocID="{C4FE5ACF-6AF3-4873-89AB-386BAB3BECAE}" presName="node" presStyleLbl="node1" presStyleIdx="1" presStyleCnt="3">
        <dgm:presLayoutVars>
          <dgm:bulletEnabled val="1"/>
        </dgm:presLayoutVars>
      </dgm:prSet>
      <dgm:spPr/>
    </dgm:pt>
    <dgm:pt modelId="{B1D6FC6D-FE49-4938-AD0B-38C24D9BB8E2}" type="pres">
      <dgm:prSet presAssocID="{E7420478-BCA0-486F-A946-D15F1BFBEF16}" presName="sibTransLast" presStyleLbl="sibTrans2D1" presStyleIdx="1" presStyleCnt="2"/>
      <dgm:spPr/>
    </dgm:pt>
    <dgm:pt modelId="{D4F9EDA4-A009-41D8-B718-626DC1AD03DB}" type="pres">
      <dgm:prSet presAssocID="{E7420478-BCA0-486F-A946-D15F1BFBEF16}" presName="connectorText" presStyleLbl="sibTrans2D1" presStyleIdx="1" presStyleCnt="2"/>
      <dgm:spPr/>
    </dgm:pt>
    <dgm:pt modelId="{D16BB56D-AD6C-44B1-8E27-8D154ECAD457}" type="pres">
      <dgm:prSet presAssocID="{E7420478-BCA0-486F-A946-D15F1BFBEF16}" presName="lastNode" presStyleLbl="node1" presStyleIdx="2" presStyleCnt="3" custScaleX="88673" custScaleY="104900">
        <dgm:presLayoutVars>
          <dgm:bulletEnabled val="1"/>
        </dgm:presLayoutVars>
      </dgm:prSet>
      <dgm:spPr/>
    </dgm:pt>
  </dgm:ptLst>
  <dgm:cxnLst>
    <dgm:cxn modelId="{BF41A70A-AA2F-41D2-A6C3-B39CB706B898}" type="presOf" srcId="{E7420478-BCA0-486F-A946-D15F1BFBEF16}" destId="{F7518AD7-244E-4AD7-B3E0-1109E7ABA125}" srcOrd="0" destOrd="0" presId="urn:microsoft.com/office/officeart/2005/8/layout/equation2"/>
    <dgm:cxn modelId="{4A2CF128-AA48-4F5D-9675-4D971849EFCF}" type="presOf" srcId="{C1C2B45E-A87C-4403-8A2A-B3E6EDC7C055}" destId="{B1D6FC6D-FE49-4938-AD0B-38C24D9BB8E2}" srcOrd="0" destOrd="0" presId="urn:microsoft.com/office/officeart/2005/8/layout/equation2"/>
    <dgm:cxn modelId="{EEC1CE47-5AC9-4496-ADCE-52B039D78AD6}" type="presOf" srcId="{80608E55-E63D-48D3-B8BA-93D1F38B7066}" destId="{BD01D8AD-D454-4D2E-8ADA-333F328BC1E6}" srcOrd="0" destOrd="0" presId="urn:microsoft.com/office/officeart/2005/8/layout/equation2"/>
    <dgm:cxn modelId="{40AE1D4B-BE8B-4BED-B205-FBDD4F796FF9}" type="presOf" srcId="{6D468BD4-F73E-478D-B819-AAD718FB2017}" destId="{D16BB56D-AD6C-44B1-8E27-8D154ECAD457}" srcOrd="0" destOrd="0" presId="urn:microsoft.com/office/officeart/2005/8/layout/equation2"/>
    <dgm:cxn modelId="{28328D6C-620E-4211-9789-0DDF0B8AA3AC}" type="presOf" srcId="{C1C2B45E-A87C-4403-8A2A-B3E6EDC7C055}" destId="{D4F9EDA4-A009-41D8-B718-626DC1AD03DB}" srcOrd="1" destOrd="0" presId="urn:microsoft.com/office/officeart/2005/8/layout/equation2"/>
    <dgm:cxn modelId="{D2984382-0F74-4F28-8D52-4F403D346C5D}" type="presOf" srcId="{C4FE5ACF-6AF3-4873-89AB-386BAB3BECAE}" destId="{CAA03968-D009-4ADF-96B7-FF2EE531852D}" srcOrd="0" destOrd="0" presId="urn:microsoft.com/office/officeart/2005/8/layout/equation2"/>
    <dgm:cxn modelId="{DEF26091-0302-4022-8D39-8D5BA572A050}" type="presOf" srcId="{D1026B31-5AFF-4D16-A947-3DB8DF1A6F7D}" destId="{1B7F4ABC-6D6E-45A9-9911-A00D91264B86}" srcOrd="0" destOrd="0" presId="urn:microsoft.com/office/officeart/2005/8/layout/equation2"/>
    <dgm:cxn modelId="{2661FED1-FD36-46CD-A0EC-3D77BD29C9BF}" srcId="{E7420478-BCA0-486F-A946-D15F1BFBEF16}" destId="{D1026B31-5AFF-4D16-A947-3DB8DF1A6F7D}" srcOrd="0" destOrd="0" parTransId="{3C7160F9-FE68-4F6F-8958-473BB415D6CD}" sibTransId="{80608E55-E63D-48D3-B8BA-93D1F38B7066}"/>
    <dgm:cxn modelId="{3910B4E1-1F9C-4DAF-85A1-A652B9253FFF}" srcId="{E7420478-BCA0-486F-A946-D15F1BFBEF16}" destId="{6D468BD4-F73E-478D-B819-AAD718FB2017}" srcOrd="2" destOrd="0" parTransId="{C8C7E450-C9E0-4327-A940-D8B3E0EEF4A4}" sibTransId="{1F6C7F64-D2C3-43A5-A9FD-EF1F08621A6B}"/>
    <dgm:cxn modelId="{C9AA08F2-CB9A-4F84-BD23-96FBE304AA11}" srcId="{E7420478-BCA0-486F-A946-D15F1BFBEF16}" destId="{C4FE5ACF-6AF3-4873-89AB-386BAB3BECAE}" srcOrd="1" destOrd="0" parTransId="{72D25D1F-EC5C-4212-968C-3F2E9A000338}" sibTransId="{C1C2B45E-A87C-4403-8A2A-B3E6EDC7C055}"/>
    <dgm:cxn modelId="{ABAE51C5-22DF-44E6-8A16-DC5D16FFBB24}" type="presParOf" srcId="{F7518AD7-244E-4AD7-B3E0-1109E7ABA125}" destId="{B427DC39-543E-4C75-8B77-23857A9A5DD9}" srcOrd="0" destOrd="0" presId="urn:microsoft.com/office/officeart/2005/8/layout/equation2"/>
    <dgm:cxn modelId="{B766A6AC-3A58-4A31-B64E-3525939D8C03}" type="presParOf" srcId="{B427DC39-543E-4C75-8B77-23857A9A5DD9}" destId="{1B7F4ABC-6D6E-45A9-9911-A00D91264B86}" srcOrd="0" destOrd="0" presId="urn:microsoft.com/office/officeart/2005/8/layout/equation2"/>
    <dgm:cxn modelId="{D13D2DE2-0FFF-4F97-ABF7-DB417D535F0F}" type="presParOf" srcId="{B427DC39-543E-4C75-8B77-23857A9A5DD9}" destId="{11DFBBAB-EFA5-4F58-B789-70EA4322772D}" srcOrd="1" destOrd="0" presId="urn:microsoft.com/office/officeart/2005/8/layout/equation2"/>
    <dgm:cxn modelId="{F13CDDBD-5A8F-4400-A1AB-886D4194DB63}" type="presParOf" srcId="{B427DC39-543E-4C75-8B77-23857A9A5DD9}" destId="{BD01D8AD-D454-4D2E-8ADA-333F328BC1E6}" srcOrd="2" destOrd="0" presId="urn:microsoft.com/office/officeart/2005/8/layout/equation2"/>
    <dgm:cxn modelId="{D90B0D17-577A-4627-AF70-AA2286556E0C}" type="presParOf" srcId="{B427DC39-543E-4C75-8B77-23857A9A5DD9}" destId="{6B2BF4F9-3EE7-499E-BA8D-B1BDD6E80A9F}" srcOrd="3" destOrd="0" presId="urn:microsoft.com/office/officeart/2005/8/layout/equation2"/>
    <dgm:cxn modelId="{56C6B119-A80A-4309-825F-7B3DFD004E62}" type="presParOf" srcId="{B427DC39-543E-4C75-8B77-23857A9A5DD9}" destId="{CAA03968-D009-4ADF-96B7-FF2EE531852D}" srcOrd="4" destOrd="0" presId="urn:microsoft.com/office/officeart/2005/8/layout/equation2"/>
    <dgm:cxn modelId="{7EC75CCB-DD43-4A52-A13C-15D8DDDDB116}" type="presParOf" srcId="{F7518AD7-244E-4AD7-B3E0-1109E7ABA125}" destId="{B1D6FC6D-FE49-4938-AD0B-38C24D9BB8E2}" srcOrd="1" destOrd="0" presId="urn:microsoft.com/office/officeart/2005/8/layout/equation2"/>
    <dgm:cxn modelId="{667A8C2F-DF61-4992-9460-EDA019962191}" type="presParOf" srcId="{B1D6FC6D-FE49-4938-AD0B-38C24D9BB8E2}" destId="{D4F9EDA4-A009-41D8-B718-626DC1AD03DB}" srcOrd="0" destOrd="0" presId="urn:microsoft.com/office/officeart/2005/8/layout/equation2"/>
    <dgm:cxn modelId="{4D5145FF-D729-42FD-A87B-AAD821E0F02F}" type="presParOf" srcId="{F7518AD7-244E-4AD7-B3E0-1109E7ABA125}" destId="{D16BB56D-AD6C-44B1-8E27-8D154ECAD45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7113F-5236-4546-A915-97C10EB0CF9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0DB2CDB-CA67-40A4-BC95-4802927D497A}">
      <dgm:prSet phldrT="[Text]" custT="1"/>
      <dgm:spPr/>
      <dgm:t>
        <a:bodyPr/>
        <a:lstStyle/>
        <a:p>
          <a:r>
            <a:rPr lang="en-GB" sz="4000" dirty="0">
              <a:latin typeface="Calibri" panose="020F0502020204030204" pitchFamily="34" charset="0"/>
            </a:rPr>
            <a:t>Vision </a:t>
          </a:r>
        </a:p>
      </dgm:t>
    </dgm:pt>
    <dgm:pt modelId="{F811F942-531B-4AAD-87B8-24BFF427EC0A}" type="parTrans" cxnId="{98C6A2AD-878A-457D-8A35-E042FDB3A67A}">
      <dgm:prSet/>
      <dgm:spPr/>
      <dgm:t>
        <a:bodyPr/>
        <a:lstStyle/>
        <a:p>
          <a:endParaRPr lang="en-GB"/>
        </a:p>
      </dgm:t>
    </dgm:pt>
    <dgm:pt modelId="{5DBBEB45-D5FD-4A8F-8A47-3FC196E6F16D}" type="sibTrans" cxnId="{98C6A2AD-878A-457D-8A35-E042FDB3A67A}">
      <dgm:prSet/>
      <dgm:spPr/>
      <dgm:t>
        <a:bodyPr/>
        <a:lstStyle/>
        <a:p>
          <a:endParaRPr lang="en-GB"/>
        </a:p>
      </dgm:t>
    </dgm:pt>
    <dgm:pt modelId="{7B944063-C610-4F44-B9E4-125D61EC366C}">
      <dgm:prSet phldrT="[Text]" custT="1"/>
      <dgm:spPr/>
      <dgm:t>
        <a:bodyPr/>
        <a:lstStyle/>
        <a:p>
          <a:r>
            <a:rPr lang="en-GB" sz="4000" dirty="0">
              <a:latin typeface="Calibri" panose="020F0502020204030204" pitchFamily="34" charset="0"/>
            </a:rPr>
            <a:t>Provision</a:t>
          </a:r>
        </a:p>
      </dgm:t>
    </dgm:pt>
    <dgm:pt modelId="{C97CBD22-CCEA-4E27-BB9D-31771E217137}" type="parTrans" cxnId="{FC6C4F5D-C2A5-403B-973C-ED47DA4AA6B8}">
      <dgm:prSet/>
      <dgm:spPr/>
      <dgm:t>
        <a:bodyPr/>
        <a:lstStyle/>
        <a:p>
          <a:endParaRPr lang="en-GB"/>
        </a:p>
      </dgm:t>
    </dgm:pt>
    <dgm:pt modelId="{9DB11F6F-0A52-4151-B864-8E62C5428858}" type="sibTrans" cxnId="{FC6C4F5D-C2A5-403B-973C-ED47DA4AA6B8}">
      <dgm:prSet/>
      <dgm:spPr/>
      <dgm:t>
        <a:bodyPr/>
        <a:lstStyle/>
        <a:p>
          <a:endParaRPr lang="en-GB"/>
        </a:p>
      </dgm:t>
    </dgm:pt>
    <dgm:pt modelId="{84433695-8D79-48AA-974A-D7A16026487E}">
      <dgm:prSet phldrT="[Text]" custT="1"/>
      <dgm:spPr/>
      <dgm:t>
        <a:bodyPr/>
        <a:lstStyle/>
        <a:p>
          <a:r>
            <a:rPr lang="en-GB" sz="4000" dirty="0">
              <a:latin typeface="Calibri" panose="020F0502020204030204" pitchFamily="34" charset="0"/>
            </a:rPr>
            <a:t>Impact </a:t>
          </a:r>
        </a:p>
      </dgm:t>
    </dgm:pt>
    <dgm:pt modelId="{BAAD1B57-CC06-4F24-BBB4-DFAC5368272F}" type="parTrans" cxnId="{99AFB99B-8448-4868-A3EB-3574CFF008EB}">
      <dgm:prSet/>
      <dgm:spPr/>
      <dgm:t>
        <a:bodyPr/>
        <a:lstStyle/>
        <a:p>
          <a:endParaRPr lang="en-GB"/>
        </a:p>
      </dgm:t>
    </dgm:pt>
    <dgm:pt modelId="{A17BD026-D44F-4B04-8194-A6673CEB5C1E}" type="sibTrans" cxnId="{99AFB99B-8448-4868-A3EB-3574CFF008EB}">
      <dgm:prSet/>
      <dgm:spPr/>
      <dgm:t>
        <a:bodyPr/>
        <a:lstStyle/>
        <a:p>
          <a:endParaRPr lang="en-GB"/>
        </a:p>
      </dgm:t>
    </dgm:pt>
    <dgm:pt modelId="{E6E3D1D1-530E-4D17-9697-FA57C8D57AEE}" type="pres">
      <dgm:prSet presAssocID="{19F7113F-5236-4546-A915-97C10EB0CF9D}" presName="Name0" presStyleCnt="0">
        <dgm:presLayoutVars>
          <dgm:dir/>
          <dgm:resizeHandles val="exact"/>
        </dgm:presLayoutVars>
      </dgm:prSet>
      <dgm:spPr/>
    </dgm:pt>
    <dgm:pt modelId="{CE2B6C8A-8D04-4264-AF99-2B8FF17839EB}" type="pres">
      <dgm:prSet presAssocID="{30DB2CDB-CA67-40A4-BC95-4802927D497A}" presName="composite" presStyleCnt="0"/>
      <dgm:spPr/>
    </dgm:pt>
    <dgm:pt modelId="{9F74DC9D-8625-4CC7-9FE8-EE583821CA0D}" type="pres">
      <dgm:prSet presAssocID="{30DB2CDB-CA67-40A4-BC95-4802927D497A}" presName="rect1" presStyleLbl="trAlignAcc1" presStyleIdx="0" presStyleCnt="3">
        <dgm:presLayoutVars>
          <dgm:bulletEnabled val="1"/>
        </dgm:presLayoutVars>
      </dgm:prSet>
      <dgm:spPr/>
    </dgm:pt>
    <dgm:pt modelId="{FC9A19FE-4692-4B8D-9CCB-73A8CCB418C0}" type="pres">
      <dgm:prSet presAssocID="{30DB2CDB-CA67-40A4-BC95-4802927D497A}" presName="rect2" presStyleLbl="fgImgPlace1" presStyleIdx="0" presStyleCnt="3"/>
      <dgm:spPr/>
    </dgm:pt>
    <dgm:pt modelId="{088EFF5B-635C-4A3E-8A1B-B562260EB198}" type="pres">
      <dgm:prSet presAssocID="{5DBBEB45-D5FD-4A8F-8A47-3FC196E6F16D}" presName="sibTrans" presStyleCnt="0"/>
      <dgm:spPr/>
    </dgm:pt>
    <dgm:pt modelId="{722CFC02-8DAF-42D9-AA13-67FE9B822C55}" type="pres">
      <dgm:prSet presAssocID="{7B944063-C610-4F44-B9E4-125D61EC366C}" presName="composite" presStyleCnt="0"/>
      <dgm:spPr/>
    </dgm:pt>
    <dgm:pt modelId="{7F806DE6-CCE7-46EE-B911-85445A55D794}" type="pres">
      <dgm:prSet presAssocID="{7B944063-C610-4F44-B9E4-125D61EC366C}" presName="rect1" presStyleLbl="trAlignAcc1" presStyleIdx="1" presStyleCnt="3">
        <dgm:presLayoutVars>
          <dgm:bulletEnabled val="1"/>
        </dgm:presLayoutVars>
      </dgm:prSet>
      <dgm:spPr/>
    </dgm:pt>
    <dgm:pt modelId="{7B5BCFD1-7B1B-49D0-A78B-58CD7A5B5880}" type="pres">
      <dgm:prSet presAssocID="{7B944063-C610-4F44-B9E4-125D61EC366C}" presName="rect2" presStyleLbl="fgImgPlace1" presStyleIdx="1" presStyleCnt="3"/>
      <dgm:spPr/>
    </dgm:pt>
    <dgm:pt modelId="{6DAFC714-1C06-4004-8B07-C88EBB509F90}" type="pres">
      <dgm:prSet presAssocID="{9DB11F6F-0A52-4151-B864-8E62C5428858}" presName="sibTrans" presStyleCnt="0"/>
      <dgm:spPr/>
    </dgm:pt>
    <dgm:pt modelId="{A1CDA518-6419-49F7-B362-03A3068D4D71}" type="pres">
      <dgm:prSet presAssocID="{84433695-8D79-48AA-974A-D7A16026487E}" presName="composite" presStyleCnt="0"/>
      <dgm:spPr/>
    </dgm:pt>
    <dgm:pt modelId="{4F3B7774-48C2-4154-A25E-43CE416DA89B}" type="pres">
      <dgm:prSet presAssocID="{84433695-8D79-48AA-974A-D7A16026487E}" presName="rect1" presStyleLbl="trAlignAcc1" presStyleIdx="2" presStyleCnt="3">
        <dgm:presLayoutVars>
          <dgm:bulletEnabled val="1"/>
        </dgm:presLayoutVars>
      </dgm:prSet>
      <dgm:spPr/>
    </dgm:pt>
    <dgm:pt modelId="{AA6151F1-9C0B-4648-9E53-37DBCC5F1EDE}" type="pres">
      <dgm:prSet presAssocID="{84433695-8D79-48AA-974A-D7A16026487E}" presName="rect2" presStyleLbl="fgImgPlace1" presStyleIdx="2" presStyleCnt="3"/>
      <dgm:spPr/>
    </dgm:pt>
  </dgm:ptLst>
  <dgm:cxnLst>
    <dgm:cxn modelId="{79B7AB16-819A-41A4-ABE9-80690C3F02C6}" type="presOf" srcId="{7B944063-C610-4F44-B9E4-125D61EC366C}" destId="{7F806DE6-CCE7-46EE-B911-85445A55D794}" srcOrd="0" destOrd="0" presId="urn:microsoft.com/office/officeart/2008/layout/PictureStrips"/>
    <dgm:cxn modelId="{26488D35-D607-40A2-8F1A-DFA00E65847B}" type="presOf" srcId="{19F7113F-5236-4546-A915-97C10EB0CF9D}" destId="{E6E3D1D1-530E-4D17-9697-FA57C8D57AEE}" srcOrd="0" destOrd="0" presId="urn:microsoft.com/office/officeart/2008/layout/PictureStrips"/>
    <dgm:cxn modelId="{FC6C4F5D-C2A5-403B-973C-ED47DA4AA6B8}" srcId="{19F7113F-5236-4546-A915-97C10EB0CF9D}" destId="{7B944063-C610-4F44-B9E4-125D61EC366C}" srcOrd="1" destOrd="0" parTransId="{C97CBD22-CCEA-4E27-BB9D-31771E217137}" sibTransId="{9DB11F6F-0A52-4151-B864-8E62C5428858}"/>
    <dgm:cxn modelId="{99AFB99B-8448-4868-A3EB-3574CFF008EB}" srcId="{19F7113F-5236-4546-A915-97C10EB0CF9D}" destId="{84433695-8D79-48AA-974A-D7A16026487E}" srcOrd="2" destOrd="0" parTransId="{BAAD1B57-CC06-4F24-BBB4-DFAC5368272F}" sibTransId="{A17BD026-D44F-4B04-8194-A6673CEB5C1E}"/>
    <dgm:cxn modelId="{98C6A2AD-878A-457D-8A35-E042FDB3A67A}" srcId="{19F7113F-5236-4546-A915-97C10EB0CF9D}" destId="{30DB2CDB-CA67-40A4-BC95-4802927D497A}" srcOrd="0" destOrd="0" parTransId="{F811F942-531B-4AAD-87B8-24BFF427EC0A}" sibTransId="{5DBBEB45-D5FD-4A8F-8A47-3FC196E6F16D}"/>
    <dgm:cxn modelId="{A52D83F1-5F5B-42B0-BB35-F165D23688F9}" type="presOf" srcId="{84433695-8D79-48AA-974A-D7A16026487E}" destId="{4F3B7774-48C2-4154-A25E-43CE416DA89B}" srcOrd="0" destOrd="0" presId="urn:microsoft.com/office/officeart/2008/layout/PictureStrips"/>
    <dgm:cxn modelId="{8EA286F6-9FE2-4EA6-A238-3AB46FC03CC6}" type="presOf" srcId="{30DB2CDB-CA67-40A4-BC95-4802927D497A}" destId="{9F74DC9D-8625-4CC7-9FE8-EE583821CA0D}" srcOrd="0" destOrd="0" presId="urn:microsoft.com/office/officeart/2008/layout/PictureStrips"/>
    <dgm:cxn modelId="{E25713C1-8111-4B58-BE5A-6236E5B8BB40}" type="presParOf" srcId="{E6E3D1D1-530E-4D17-9697-FA57C8D57AEE}" destId="{CE2B6C8A-8D04-4264-AF99-2B8FF17839EB}" srcOrd="0" destOrd="0" presId="urn:microsoft.com/office/officeart/2008/layout/PictureStrips"/>
    <dgm:cxn modelId="{A45DA6D2-D1A1-4281-9389-5BECACD9CEF9}" type="presParOf" srcId="{CE2B6C8A-8D04-4264-AF99-2B8FF17839EB}" destId="{9F74DC9D-8625-4CC7-9FE8-EE583821CA0D}" srcOrd="0" destOrd="0" presId="urn:microsoft.com/office/officeart/2008/layout/PictureStrips"/>
    <dgm:cxn modelId="{51B249B0-FFEA-4FEB-B40D-F5FD536013B8}" type="presParOf" srcId="{CE2B6C8A-8D04-4264-AF99-2B8FF17839EB}" destId="{FC9A19FE-4692-4B8D-9CCB-73A8CCB418C0}" srcOrd="1" destOrd="0" presId="urn:microsoft.com/office/officeart/2008/layout/PictureStrips"/>
    <dgm:cxn modelId="{839148D8-C7BC-461C-A098-4FD2FFC54D6E}" type="presParOf" srcId="{E6E3D1D1-530E-4D17-9697-FA57C8D57AEE}" destId="{088EFF5B-635C-4A3E-8A1B-B562260EB198}" srcOrd="1" destOrd="0" presId="urn:microsoft.com/office/officeart/2008/layout/PictureStrips"/>
    <dgm:cxn modelId="{A4F83938-8115-4712-942E-9FEA2B12691B}" type="presParOf" srcId="{E6E3D1D1-530E-4D17-9697-FA57C8D57AEE}" destId="{722CFC02-8DAF-42D9-AA13-67FE9B822C55}" srcOrd="2" destOrd="0" presId="urn:microsoft.com/office/officeart/2008/layout/PictureStrips"/>
    <dgm:cxn modelId="{973D4129-238D-41E3-BEF5-93CF637C9F6E}" type="presParOf" srcId="{722CFC02-8DAF-42D9-AA13-67FE9B822C55}" destId="{7F806DE6-CCE7-46EE-B911-85445A55D794}" srcOrd="0" destOrd="0" presId="urn:microsoft.com/office/officeart/2008/layout/PictureStrips"/>
    <dgm:cxn modelId="{70F3C1CF-0786-4C95-8F31-CE1333399AA7}" type="presParOf" srcId="{722CFC02-8DAF-42D9-AA13-67FE9B822C55}" destId="{7B5BCFD1-7B1B-49D0-A78B-58CD7A5B5880}" srcOrd="1" destOrd="0" presId="urn:microsoft.com/office/officeart/2008/layout/PictureStrips"/>
    <dgm:cxn modelId="{8BAC404A-3986-49D8-9A3C-1D37D51755BA}" type="presParOf" srcId="{E6E3D1D1-530E-4D17-9697-FA57C8D57AEE}" destId="{6DAFC714-1C06-4004-8B07-C88EBB509F90}" srcOrd="3" destOrd="0" presId="urn:microsoft.com/office/officeart/2008/layout/PictureStrips"/>
    <dgm:cxn modelId="{44E56356-CA75-49C8-BD6F-253CAA02DA65}" type="presParOf" srcId="{E6E3D1D1-530E-4D17-9697-FA57C8D57AEE}" destId="{A1CDA518-6419-49F7-B362-03A3068D4D71}" srcOrd="4" destOrd="0" presId="urn:microsoft.com/office/officeart/2008/layout/PictureStrips"/>
    <dgm:cxn modelId="{64417BD8-8762-4FBB-AD77-1C278C01932E}" type="presParOf" srcId="{A1CDA518-6419-49F7-B362-03A3068D4D71}" destId="{4F3B7774-48C2-4154-A25E-43CE416DA89B}" srcOrd="0" destOrd="0" presId="urn:microsoft.com/office/officeart/2008/layout/PictureStrips"/>
    <dgm:cxn modelId="{757D238D-C94D-4298-9F9F-C2E996EC801E}" type="presParOf" srcId="{A1CDA518-6419-49F7-B362-03A3068D4D71}" destId="{AA6151F1-9C0B-4648-9E53-37DBCC5F1ED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F4ABC-6D6E-45A9-9911-A00D91264B86}">
      <dsp:nvSpPr>
        <dsp:cNvPr id="0" name=""/>
        <dsp:cNvSpPr/>
      </dsp:nvSpPr>
      <dsp:spPr>
        <a:xfrm>
          <a:off x="338" y="574098"/>
          <a:ext cx="1326283" cy="1326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rPr>
            <a:t>Deeply Christian sets the criteria </a:t>
          </a:r>
        </a:p>
      </dsp:txBody>
      <dsp:txXfrm>
        <a:off x="194568" y="768328"/>
        <a:ext cx="937823" cy="937823"/>
      </dsp:txXfrm>
    </dsp:sp>
    <dsp:sp modelId="{BD01D8AD-D454-4D2E-8ADA-333F328BC1E6}">
      <dsp:nvSpPr>
        <dsp:cNvPr id="0" name=""/>
        <dsp:cNvSpPr/>
      </dsp:nvSpPr>
      <dsp:spPr>
        <a:xfrm>
          <a:off x="278857" y="2008075"/>
          <a:ext cx="769244" cy="76924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80820" y="2302234"/>
        <a:ext cx="565318" cy="180926"/>
      </dsp:txXfrm>
    </dsp:sp>
    <dsp:sp modelId="{CAA03968-D009-4ADF-96B7-FF2EE531852D}">
      <dsp:nvSpPr>
        <dsp:cNvPr id="0" name=""/>
        <dsp:cNvSpPr/>
      </dsp:nvSpPr>
      <dsp:spPr>
        <a:xfrm>
          <a:off x="338" y="2885013"/>
          <a:ext cx="1326283" cy="132628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mbria" panose="02040503050406030204" pitchFamily="18" charset="0"/>
            </a:rPr>
            <a:t>Diocesan vision sets the local context </a:t>
          </a:r>
        </a:p>
      </dsp:txBody>
      <dsp:txXfrm>
        <a:off x="194568" y="3079243"/>
        <a:ext cx="937823" cy="937823"/>
      </dsp:txXfrm>
    </dsp:sp>
    <dsp:sp modelId="{B1D6FC6D-FE49-4938-AD0B-38C24D9BB8E2}">
      <dsp:nvSpPr>
        <dsp:cNvPr id="0" name=""/>
        <dsp:cNvSpPr/>
      </dsp:nvSpPr>
      <dsp:spPr>
        <a:xfrm>
          <a:off x="1525564" y="2146008"/>
          <a:ext cx="421758" cy="493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525564" y="2244683"/>
        <a:ext cx="295231" cy="296027"/>
      </dsp:txXfrm>
    </dsp:sp>
    <dsp:sp modelId="{D16BB56D-AD6C-44B1-8E27-8D154ECAD457}">
      <dsp:nvSpPr>
        <dsp:cNvPr id="0" name=""/>
        <dsp:cNvSpPr/>
      </dsp:nvSpPr>
      <dsp:spPr>
        <a:xfrm>
          <a:off x="2122391" y="1001426"/>
          <a:ext cx="2352110" cy="27825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mbria" panose="02040503050406030204" pitchFamily="18" charset="0"/>
            </a:rPr>
            <a:t>The school’s vision must be unique to the community </a:t>
          </a:r>
        </a:p>
      </dsp:txBody>
      <dsp:txXfrm>
        <a:off x="2466850" y="1408920"/>
        <a:ext cx="1663192" cy="19675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4DC9D-8625-4CC7-9FE8-EE583821CA0D}">
      <dsp:nvSpPr>
        <dsp:cNvPr id="0" name=""/>
        <dsp:cNvSpPr/>
      </dsp:nvSpPr>
      <dsp:spPr>
        <a:xfrm>
          <a:off x="359293" y="436974"/>
          <a:ext cx="3464361" cy="10826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329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latin typeface="Calibri" panose="020F0502020204030204" pitchFamily="34" charset="0"/>
            </a:rPr>
            <a:t>Vision </a:t>
          </a:r>
        </a:p>
      </dsp:txBody>
      <dsp:txXfrm>
        <a:off x="359293" y="436974"/>
        <a:ext cx="3464361" cy="1082612"/>
      </dsp:txXfrm>
    </dsp:sp>
    <dsp:sp modelId="{FC9A19FE-4692-4B8D-9CCB-73A8CCB418C0}">
      <dsp:nvSpPr>
        <dsp:cNvPr id="0" name=""/>
        <dsp:cNvSpPr/>
      </dsp:nvSpPr>
      <dsp:spPr>
        <a:xfrm>
          <a:off x="214945" y="280596"/>
          <a:ext cx="757829" cy="113674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806DE6-CCE7-46EE-B911-85445A55D794}">
      <dsp:nvSpPr>
        <dsp:cNvPr id="0" name=""/>
        <dsp:cNvSpPr/>
      </dsp:nvSpPr>
      <dsp:spPr>
        <a:xfrm>
          <a:off x="359293" y="1799863"/>
          <a:ext cx="3464361" cy="10826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329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latin typeface="Calibri" panose="020F0502020204030204" pitchFamily="34" charset="0"/>
            </a:rPr>
            <a:t>Provision</a:t>
          </a:r>
        </a:p>
      </dsp:txBody>
      <dsp:txXfrm>
        <a:off x="359293" y="1799863"/>
        <a:ext cx="3464361" cy="1082612"/>
      </dsp:txXfrm>
    </dsp:sp>
    <dsp:sp modelId="{7B5BCFD1-7B1B-49D0-A78B-58CD7A5B5880}">
      <dsp:nvSpPr>
        <dsp:cNvPr id="0" name=""/>
        <dsp:cNvSpPr/>
      </dsp:nvSpPr>
      <dsp:spPr>
        <a:xfrm>
          <a:off x="214945" y="1643486"/>
          <a:ext cx="757829" cy="113674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3B7774-48C2-4154-A25E-43CE416DA89B}">
      <dsp:nvSpPr>
        <dsp:cNvPr id="0" name=""/>
        <dsp:cNvSpPr/>
      </dsp:nvSpPr>
      <dsp:spPr>
        <a:xfrm>
          <a:off x="359293" y="3162753"/>
          <a:ext cx="3464361" cy="108261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33290" tIns="152400" rIns="152400" bIns="152400" numCol="1" spcCol="1270" anchor="ctr" anchorCtr="0">
          <a:noAutofit/>
        </a:bodyPr>
        <a:lstStyle/>
        <a:p>
          <a:pPr marL="0" lvl="0" indent="0" algn="l" defTabSz="1778000">
            <a:lnSpc>
              <a:spcPct val="90000"/>
            </a:lnSpc>
            <a:spcBef>
              <a:spcPct val="0"/>
            </a:spcBef>
            <a:spcAft>
              <a:spcPct val="35000"/>
            </a:spcAft>
            <a:buNone/>
          </a:pPr>
          <a:r>
            <a:rPr lang="en-GB" sz="4000" kern="1200" dirty="0">
              <a:latin typeface="Calibri" panose="020F0502020204030204" pitchFamily="34" charset="0"/>
            </a:rPr>
            <a:t>Impact </a:t>
          </a:r>
        </a:p>
      </dsp:txBody>
      <dsp:txXfrm>
        <a:off x="359293" y="3162753"/>
        <a:ext cx="3464361" cy="1082612"/>
      </dsp:txXfrm>
    </dsp:sp>
    <dsp:sp modelId="{AA6151F1-9C0B-4648-9E53-37DBCC5F1EDE}">
      <dsp:nvSpPr>
        <dsp:cNvPr id="0" name=""/>
        <dsp:cNvSpPr/>
      </dsp:nvSpPr>
      <dsp:spPr>
        <a:xfrm>
          <a:off x="214945" y="3006375"/>
          <a:ext cx="757829" cy="1136743"/>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B99C2-8AD1-45F2-A504-191ECA3977FB}" type="datetimeFigureOut">
              <a:rPr lang="en-GB" smtClean="0"/>
              <a:t>07/01/2021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231EB-9AA4-447E-BA24-A7E4EF0CF9C1}" type="slidenum">
              <a:rPr lang="en-GB" smtClean="0"/>
              <a:t>‹#›</a:t>
            </a:fld>
            <a:endParaRPr lang="en-GB"/>
          </a:p>
        </p:txBody>
      </p:sp>
    </p:spTree>
    <p:extLst>
      <p:ext uri="{BB962C8B-B14F-4D97-AF65-F5344CB8AC3E}">
        <p14:creationId xmlns:p14="http://schemas.microsoft.com/office/powerpoint/2010/main" val="231946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a:t>
            </a:fld>
            <a:endParaRPr lang="en-GB"/>
          </a:p>
        </p:txBody>
      </p:sp>
    </p:spTree>
    <p:extLst>
      <p:ext uri="{BB962C8B-B14F-4D97-AF65-F5344CB8AC3E}">
        <p14:creationId xmlns:p14="http://schemas.microsoft.com/office/powerpoint/2010/main" val="411304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15EC6-5745-4080-9F09-022E2C9CF4B9}" type="slidenum">
              <a:rPr lang="en-GB" altLang="en-US" smtClean="0"/>
              <a:pPr/>
              <a:t>10</a:t>
            </a:fld>
            <a:endParaRPr lang="en-GB" altLang="en-US"/>
          </a:p>
        </p:txBody>
      </p:sp>
    </p:spTree>
    <p:extLst>
      <p:ext uri="{BB962C8B-B14F-4D97-AF65-F5344CB8AC3E}">
        <p14:creationId xmlns:p14="http://schemas.microsoft.com/office/powerpoint/2010/main" val="170321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914901"/>
            <a:ext cx="5486400" cy="3600450"/>
          </a:xfrm>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11</a:t>
            </a:fld>
            <a:endParaRPr lang="en-GB"/>
          </a:p>
        </p:txBody>
      </p:sp>
    </p:spTree>
    <p:extLst>
      <p:ext uri="{BB962C8B-B14F-4D97-AF65-F5344CB8AC3E}">
        <p14:creationId xmlns:p14="http://schemas.microsoft.com/office/powerpoint/2010/main" val="402186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fld id="{211231EB-9AA4-447E-BA24-A7E4EF0CF9C1}" type="slidenum">
              <a:rPr lang="en-GB" smtClean="0"/>
              <a:t>12</a:t>
            </a:fld>
            <a:endParaRPr lang="en-GB"/>
          </a:p>
        </p:txBody>
      </p:sp>
    </p:spTree>
    <p:extLst>
      <p:ext uri="{BB962C8B-B14F-4D97-AF65-F5344CB8AC3E}">
        <p14:creationId xmlns:p14="http://schemas.microsoft.com/office/powerpoint/2010/main" val="303293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13</a:t>
            </a:fld>
            <a:endParaRPr lang="en-GB"/>
          </a:p>
        </p:txBody>
      </p:sp>
    </p:spTree>
    <p:extLst>
      <p:ext uri="{BB962C8B-B14F-4D97-AF65-F5344CB8AC3E}">
        <p14:creationId xmlns:p14="http://schemas.microsoft.com/office/powerpoint/2010/main" val="1390014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15EC6-5745-4080-9F09-022E2C9CF4B9}" type="slidenum">
              <a:rPr lang="en-GB" altLang="en-US" smtClean="0"/>
              <a:pPr/>
              <a:t>14</a:t>
            </a:fld>
            <a:endParaRPr lang="en-GB" altLang="en-US"/>
          </a:p>
        </p:txBody>
      </p:sp>
    </p:spTree>
    <p:extLst>
      <p:ext uri="{BB962C8B-B14F-4D97-AF65-F5344CB8AC3E}">
        <p14:creationId xmlns:p14="http://schemas.microsoft.com/office/powerpoint/2010/main" val="324461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15</a:t>
            </a:fld>
            <a:endParaRPr lang="en-GB"/>
          </a:p>
        </p:txBody>
      </p:sp>
    </p:spTree>
    <p:extLst>
      <p:ext uri="{BB962C8B-B14F-4D97-AF65-F5344CB8AC3E}">
        <p14:creationId xmlns:p14="http://schemas.microsoft.com/office/powerpoint/2010/main" val="191452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16</a:t>
            </a:fld>
            <a:endParaRPr lang="en-GB"/>
          </a:p>
        </p:txBody>
      </p:sp>
    </p:spTree>
    <p:extLst>
      <p:ext uri="{BB962C8B-B14F-4D97-AF65-F5344CB8AC3E}">
        <p14:creationId xmlns:p14="http://schemas.microsoft.com/office/powerpoint/2010/main" val="375018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17</a:t>
            </a:fld>
            <a:endParaRPr lang="en-GB"/>
          </a:p>
        </p:txBody>
      </p:sp>
    </p:spTree>
    <p:extLst>
      <p:ext uri="{BB962C8B-B14F-4D97-AF65-F5344CB8AC3E}">
        <p14:creationId xmlns:p14="http://schemas.microsoft.com/office/powerpoint/2010/main" val="792782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18</a:t>
            </a:fld>
            <a:endParaRPr lang="en-GB"/>
          </a:p>
        </p:txBody>
      </p:sp>
    </p:spTree>
    <p:extLst>
      <p:ext uri="{BB962C8B-B14F-4D97-AF65-F5344CB8AC3E}">
        <p14:creationId xmlns:p14="http://schemas.microsoft.com/office/powerpoint/2010/main" val="49316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19</a:t>
            </a:fld>
            <a:endParaRPr lang="en-GB"/>
          </a:p>
        </p:txBody>
      </p:sp>
    </p:spTree>
    <p:extLst>
      <p:ext uri="{BB962C8B-B14F-4D97-AF65-F5344CB8AC3E}">
        <p14:creationId xmlns:p14="http://schemas.microsoft.com/office/powerpoint/2010/main" val="480589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a:t>
            </a:fld>
            <a:endParaRPr lang="en-GB"/>
          </a:p>
        </p:txBody>
      </p:sp>
    </p:spTree>
    <p:extLst>
      <p:ext uri="{BB962C8B-B14F-4D97-AF65-F5344CB8AC3E}">
        <p14:creationId xmlns:p14="http://schemas.microsoft.com/office/powerpoint/2010/main" val="208872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20</a:t>
            </a:fld>
            <a:endParaRPr lang="en-GB"/>
          </a:p>
        </p:txBody>
      </p:sp>
    </p:spTree>
    <p:extLst>
      <p:ext uri="{BB962C8B-B14F-4D97-AF65-F5344CB8AC3E}">
        <p14:creationId xmlns:p14="http://schemas.microsoft.com/office/powerpoint/2010/main" val="2694041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21</a:t>
            </a:fld>
            <a:endParaRPr lang="en-GB"/>
          </a:p>
        </p:txBody>
      </p:sp>
    </p:spTree>
    <p:extLst>
      <p:ext uri="{BB962C8B-B14F-4D97-AF65-F5344CB8AC3E}">
        <p14:creationId xmlns:p14="http://schemas.microsoft.com/office/powerpoint/2010/main" val="3420287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231EB-9AA4-447E-BA24-A7E4EF0CF9C1}" type="slidenum">
              <a:rPr lang="en-GB" smtClean="0"/>
              <a:t>22</a:t>
            </a:fld>
            <a:endParaRPr lang="en-GB"/>
          </a:p>
        </p:txBody>
      </p:sp>
    </p:spTree>
    <p:extLst>
      <p:ext uri="{BB962C8B-B14F-4D97-AF65-F5344CB8AC3E}">
        <p14:creationId xmlns:p14="http://schemas.microsoft.com/office/powerpoint/2010/main" val="3196696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23</a:t>
            </a:fld>
            <a:endParaRPr lang="en-GB"/>
          </a:p>
        </p:txBody>
      </p:sp>
    </p:spTree>
    <p:extLst>
      <p:ext uri="{BB962C8B-B14F-4D97-AF65-F5344CB8AC3E}">
        <p14:creationId xmlns:p14="http://schemas.microsoft.com/office/powerpoint/2010/main" val="318401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231EB-9AA4-447E-BA24-A7E4EF0CF9C1}" type="slidenum">
              <a:rPr lang="en-GB" smtClean="0"/>
              <a:t>24</a:t>
            </a:fld>
            <a:endParaRPr lang="en-GB"/>
          </a:p>
        </p:txBody>
      </p:sp>
    </p:spTree>
    <p:extLst>
      <p:ext uri="{BB962C8B-B14F-4D97-AF65-F5344CB8AC3E}">
        <p14:creationId xmlns:p14="http://schemas.microsoft.com/office/powerpoint/2010/main" val="4000928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231EB-9AA4-447E-BA24-A7E4EF0CF9C1}" type="slidenum">
              <a:rPr lang="en-GB" smtClean="0"/>
              <a:t>25</a:t>
            </a:fld>
            <a:endParaRPr lang="en-GB"/>
          </a:p>
        </p:txBody>
      </p:sp>
    </p:spTree>
    <p:extLst>
      <p:ext uri="{BB962C8B-B14F-4D97-AF65-F5344CB8AC3E}">
        <p14:creationId xmlns:p14="http://schemas.microsoft.com/office/powerpoint/2010/main" val="4180888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26</a:t>
            </a:fld>
            <a:endParaRPr lang="en-GB"/>
          </a:p>
        </p:txBody>
      </p:sp>
    </p:spTree>
    <p:extLst>
      <p:ext uri="{BB962C8B-B14F-4D97-AF65-F5344CB8AC3E}">
        <p14:creationId xmlns:p14="http://schemas.microsoft.com/office/powerpoint/2010/main" val="1123138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27</a:t>
            </a:fld>
            <a:endParaRPr lang="en-GB"/>
          </a:p>
        </p:txBody>
      </p:sp>
    </p:spTree>
    <p:extLst>
      <p:ext uri="{BB962C8B-B14F-4D97-AF65-F5344CB8AC3E}">
        <p14:creationId xmlns:p14="http://schemas.microsoft.com/office/powerpoint/2010/main" val="307361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7C15EC6-5745-4080-9F09-022E2C9CF4B9}" type="slidenum">
              <a:rPr lang="en-GB" altLang="en-US" smtClean="0"/>
              <a:pPr/>
              <a:t>28</a:t>
            </a:fld>
            <a:endParaRPr lang="en-GB" altLang="en-US"/>
          </a:p>
        </p:txBody>
      </p:sp>
    </p:spTree>
    <p:extLst>
      <p:ext uri="{BB962C8B-B14F-4D97-AF65-F5344CB8AC3E}">
        <p14:creationId xmlns:p14="http://schemas.microsoft.com/office/powerpoint/2010/main" val="689488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211231EB-9AA4-447E-BA24-A7E4EF0CF9C1}" type="slidenum">
              <a:rPr lang="en-GB" smtClean="0"/>
              <a:t>29</a:t>
            </a:fld>
            <a:endParaRPr lang="en-GB"/>
          </a:p>
        </p:txBody>
      </p:sp>
    </p:spTree>
    <p:extLst>
      <p:ext uri="{BB962C8B-B14F-4D97-AF65-F5344CB8AC3E}">
        <p14:creationId xmlns:p14="http://schemas.microsoft.com/office/powerpoint/2010/main" val="223074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3</a:t>
            </a:fld>
            <a:endParaRPr lang="en-GB"/>
          </a:p>
        </p:txBody>
      </p:sp>
    </p:spTree>
    <p:extLst>
      <p:ext uri="{BB962C8B-B14F-4D97-AF65-F5344CB8AC3E}">
        <p14:creationId xmlns:p14="http://schemas.microsoft.com/office/powerpoint/2010/main" val="3974002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30</a:t>
            </a:fld>
            <a:endParaRPr lang="en-GB"/>
          </a:p>
        </p:txBody>
      </p:sp>
    </p:spTree>
    <p:extLst>
      <p:ext uri="{BB962C8B-B14F-4D97-AF65-F5344CB8AC3E}">
        <p14:creationId xmlns:p14="http://schemas.microsoft.com/office/powerpoint/2010/main" val="181522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1231EB-9AA4-447E-BA24-A7E4EF0CF9C1}" type="slidenum">
              <a:rPr lang="en-GB" smtClean="0"/>
              <a:t>31</a:t>
            </a:fld>
            <a:endParaRPr lang="en-GB"/>
          </a:p>
        </p:txBody>
      </p:sp>
    </p:spTree>
    <p:extLst>
      <p:ext uri="{BB962C8B-B14F-4D97-AF65-F5344CB8AC3E}">
        <p14:creationId xmlns:p14="http://schemas.microsoft.com/office/powerpoint/2010/main" val="3798942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211231EB-9AA4-447E-BA24-A7E4EF0CF9C1}" type="slidenum">
              <a:rPr lang="en-GB" smtClean="0"/>
              <a:t>32</a:t>
            </a:fld>
            <a:endParaRPr lang="en-GB"/>
          </a:p>
        </p:txBody>
      </p:sp>
    </p:spTree>
    <p:extLst>
      <p:ext uri="{BB962C8B-B14F-4D97-AF65-F5344CB8AC3E}">
        <p14:creationId xmlns:p14="http://schemas.microsoft.com/office/powerpoint/2010/main" val="2270780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33</a:t>
            </a:fld>
            <a:endParaRPr lang="en-GB"/>
          </a:p>
        </p:txBody>
      </p:sp>
    </p:spTree>
    <p:extLst>
      <p:ext uri="{BB962C8B-B14F-4D97-AF65-F5344CB8AC3E}">
        <p14:creationId xmlns:p14="http://schemas.microsoft.com/office/powerpoint/2010/main" val="66966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11231EB-9AA4-447E-BA24-A7E4EF0CF9C1}" type="slidenum">
              <a:rPr lang="en-GB" smtClean="0"/>
              <a:t>4</a:t>
            </a:fld>
            <a:endParaRPr lang="en-GB"/>
          </a:p>
        </p:txBody>
      </p:sp>
      <p:sp>
        <p:nvSpPr>
          <p:cNvPr id="6" name="Notes Placeholder 5">
            <a:extLst>
              <a:ext uri="{FF2B5EF4-FFF2-40B4-BE49-F238E27FC236}">
                <a16:creationId xmlns:a16="http://schemas.microsoft.com/office/drawing/2014/main" id="{5581687E-D4E0-44FE-AFB1-3E29250F104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3488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5</a:t>
            </a:fld>
            <a:endParaRPr lang="en-GB"/>
          </a:p>
        </p:txBody>
      </p:sp>
    </p:spTree>
    <p:extLst>
      <p:ext uri="{BB962C8B-B14F-4D97-AF65-F5344CB8AC3E}">
        <p14:creationId xmlns:p14="http://schemas.microsoft.com/office/powerpoint/2010/main" val="283548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6</a:t>
            </a:fld>
            <a:endParaRPr lang="en-GB"/>
          </a:p>
        </p:txBody>
      </p:sp>
    </p:spTree>
    <p:extLst>
      <p:ext uri="{BB962C8B-B14F-4D97-AF65-F5344CB8AC3E}">
        <p14:creationId xmlns:p14="http://schemas.microsoft.com/office/powerpoint/2010/main" val="159278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7</a:t>
            </a:fld>
            <a:endParaRPr lang="en-GB"/>
          </a:p>
        </p:txBody>
      </p:sp>
    </p:spTree>
    <p:extLst>
      <p:ext uri="{BB962C8B-B14F-4D97-AF65-F5344CB8AC3E}">
        <p14:creationId xmlns:p14="http://schemas.microsoft.com/office/powerpoint/2010/main" val="351881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1231EB-9AA4-447E-BA24-A7E4EF0CF9C1}" type="slidenum">
              <a:rPr lang="en-GB" smtClean="0"/>
              <a:t>8</a:t>
            </a:fld>
            <a:endParaRPr lang="en-GB"/>
          </a:p>
        </p:txBody>
      </p:sp>
    </p:spTree>
    <p:extLst>
      <p:ext uri="{BB962C8B-B14F-4D97-AF65-F5344CB8AC3E}">
        <p14:creationId xmlns:p14="http://schemas.microsoft.com/office/powerpoint/2010/main" val="130501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C15EC6-5745-4080-9F09-022E2C9CF4B9}" type="slidenum">
              <a:rPr lang="en-GB" altLang="en-US" smtClean="0"/>
              <a:pPr/>
              <a:t>9</a:t>
            </a:fld>
            <a:endParaRPr lang="en-GB" altLang="en-US"/>
          </a:p>
        </p:txBody>
      </p:sp>
    </p:spTree>
    <p:extLst>
      <p:ext uri="{BB962C8B-B14F-4D97-AF65-F5344CB8AC3E}">
        <p14:creationId xmlns:p14="http://schemas.microsoft.com/office/powerpoint/2010/main" val="90853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1/7/2021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emf"/><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620000"/>
            <a:ext cx="7772400" cy="2387600"/>
          </a:xfrm>
        </p:spPr>
        <p:txBody>
          <a:bodyPr>
            <a:normAutofit/>
          </a:bodyPr>
          <a:lstStyle/>
          <a:p>
            <a:pPr algn="l"/>
            <a:r>
              <a:rPr lang="en-US" sz="4000" dirty="0">
                <a:solidFill>
                  <a:schemeClr val="bg1"/>
                </a:solidFill>
                <a:latin typeface="Cambria" charset="0"/>
                <a:ea typeface="Cambria" charset="0"/>
                <a:cs typeface="Cambria" charset="0"/>
              </a:rPr>
              <a:t>SIAMS </a:t>
            </a:r>
            <a:br>
              <a:rPr lang="en-US" sz="4000" dirty="0">
                <a:solidFill>
                  <a:schemeClr val="bg1"/>
                </a:solidFill>
                <a:latin typeface="Cambria" charset="0"/>
                <a:ea typeface="Cambria" charset="0"/>
                <a:cs typeface="Cambria" charset="0"/>
              </a:rPr>
            </a:br>
            <a:r>
              <a:rPr lang="en-US" sz="4000" dirty="0">
                <a:solidFill>
                  <a:schemeClr val="bg1"/>
                </a:solidFill>
                <a:latin typeface="Cambria" charset="0"/>
                <a:ea typeface="Cambria" charset="0"/>
                <a:cs typeface="Cambria" charset="0"/>
              </a:rPr>
              <a:t>Statutory Inspection of Anglican and Methodist Schools</a:t>
            </a:r>
          </a:p>
        </p:txBody>
      </p:sp>
      <p:sp>
        <p:nvSpPr>
          <p:cNvPr id="3" name="Subtitle 2"/>
          <p:cNvSpPr>
            <a:spLocks noGrp="1"/>
          </p:cNvSpPr>
          <p:nvPr>
            <p:ph type="subTitle" idx="1"/>
          </p:nvPr>
        </p:nvSpPr>
        <p:spPr>
          <a:xfrm>
            <a:off x="720000" y="4500000"/>
            <a:ext cx="7739788" cy="1655762"/>
          </a:xfrm>
        </p:spPr>
        <p:txBody>
          <a:bodyPr>
            <a:normAutofit/>
          </a:bodyPr>
          <a:lstStyle/>
          <a:p>
            <a:pPr algn="l"/>
            <a:r>
              <a:rPr lang="en-US" sz="3000" dirty="0">
                <a:solidFill>
                  <a:schemeClr val="bg1"/>
                </a:solidFill>
              </a:rPr>
              <a:t>Pauline Dodds</a:t>
            </a:r>
          </a:p>
          <a:p>
            <a:pPr algn="l"/>
            <a:r>
              <a:rPr lang="en-US" sz="3000" dirty="0">
                <a:solidFill>
                  <a:schemeClr val="bg1"/>
                </a:solidFill>
              </a:rPr>
              <a:t>January 2021</a:t>
            </a:r>
          </a:p>
        </p:txBody>
      </p:sp>
    </p:spTree>
    <p:extLst>
      <p:ext uri="{BB962C8B-B14F-4D97-AF65-F5344CB8AC3E}">
        <p14:creationId xmlns:p14="http://schemas.microsoft.com/office/powerpoint/2010/main" val="60393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l"/>
            <a:r>
              <a:rPr lang="en-GB" sz="4000" dirty="0">
                <a:solidFill>
                  <a:srgbClr val="78A22F"/>
                </a:solidFill>
                <a:latin typeface="Calibri" panose="020F0502020204030204" pitchFamily="34" charset="0"/>
              </a:rPr>
              <a:t>The importance of your school’s vision </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435019304"/>
              </p:ext>
            </p:extLst>
          </p:nvPr>
        </p:nvGraphicFramePr>
        <p:xfrm>
          <a:off x="457200" y="1340768"/>
          <a:ext cx="447484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sz="half" idx="2"/>
          </p:nvPr>
        </p:nvSpPr>
        <p:spPr>
          <a:xfrm>
            <a:off x="5220072" y="1600202"/>
            <a:ext cx="3466728" cy="3024807"/>
          </a:xfrm>
        </p:spPr>
        <p:txBody>
          <a:bodyPr/>
          <a:lstStyle/>
          <a:p>
            <a:r>
              <a:rPr lang="en-GB" sz="2400" dirty="0">
                <a:latin typeface="Calibri" panose="020F0502020204030204" pitchFamily="34" charset="0"/>
              </a:rPr>
              <a:t>New schedule gives high profile to the school’s Christian vision</a:t>
            </a:r>
          </a:p>
          <a:p>
            <a:r>
              <a:rPr lang="en-GB" sz="2400" dirty="0">
                <a:latin typeface="Calibri" panose="020F0502020204030204" pitchFamily="34" charset="0"/>
              </a:rPr>
              <a:t>Serving the whole community</a:t>
            </a:r>
          </a:p>
          <a:p>
            <a:r>
              <a:rPr lang="en-GB" sz="2400" dirty="0">
                <a:latin typeface="Calibri" panose="020F0502020204030204" pitchFamily="34" charset="0"/>
              </a:rPr>
              <a:t>Inspection is in the context of the school’s own vision</a:t>
            </a:r>
          </a:p>
        </p:txBody>
      </p:sp>
      <p:sp>
        <p:nvSpPr>
          <p:cNvPr id="7" name="Slide Number Placeholder 6"/>
          <p:cNvSpPr>
            <a:spLocks noGrp="1"/>
          </p:cNvSpPr>
          <p:nvPr>
            <p:ph type="sldNum" sz="quarter" idx="12"/>
          </p:nvPr>
        </p:nvSpPr>
        <p:spPr/>
        <p:txBody>
          <a:bodyPr/>
          <a:lstStyle/>
          <a:p>
            <a:fld id="{B0F23708-5AB5-4E2A-81EC-BB1AB290E361}" type="slidenum">
              <a:rPr lang="en-GB" altLang="en-US" smtClean="0"/>
              <a:pPr/>
              <a:t>10</a:t>
            </a:fld>
            <a:endParaRPr lang="en-GB" altLang="en-US"/>
          </a:p>
        </p:txBody>
      </p:sp>
    </p:spTree>
    <p:extLst>
      <p:ext uri="{BB962C8B-B14F-4D97-AF65-F5344CB8AC3E}">
        <p14:creationId xmlns:p14="http://schemas.microsoft.com/office/powerpoint/2010/main" val="165001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lstStyle/>
          <a:p>
            <a:pPr algn="l"/>
            <a:br>
              <a:rPr lang="en-GB" sz="3600" dirty="0">
                <a:latin typeface="Calibri" panose="020F0502020204030204" pitchFamily="34" charset="0"/>
              </a:rPr>
            </a:br>
            <a:r>
              <a:rPr lang="en-GB" sz="4000" dirty="0">
                <a:solidFill>
                  <a:srgbClr val="78A22F"/>
                </a:solidFill>
                <a:latin typeface="Calibri" panose="020F0502020204030204" pitchFamily="34" charset="0"/>
              </a:rPr>
              <a:t>Important questions for </a:t>
            </a:r>
            <a:br>
              <a:rPr lang="en-GB" sz="4000" dirty="0">
                <a:solidFill>
                  <a:srgbClr val="78A22F"/>
                </a:solidFill>
                <a:latin typeface="Calibri" panose="020F0502020204030204" pitchFamily="34" charset="0"/>
              </a:rPr>
            </a:br>
            <a:r>
              <a:rPr lang="en-GB" sz="4000" dirty="0">
                <a:solidFill>
                  <a:srgbClr val="78A22F"/>
                </a:solidFill>
                <a:latin typeface="Calibri" panose="020F0502020204030204" pitchFamily="34" charset="0"/>
              </a:rPr>
              <a:t>school leaders and governors</a:t>
            </a:r>
          </a:p>
        </p:txBody>
      </p:sp>
      <p:sp>
        <p:nvSpPr>
          <p:cNvPr id="3" name="Slide Number Placeholder 2"/>
          <p:cNvSpPr>
            <a:spLocks noGrp="1"/>
          </p:cNvSpPr>
          <p:nvPr>
            <p:ph type="sldNum" sz="quarter" idx="12"/>
          </p:nvPr>
        </p:nvSpPr>
        <p:spPr/>
        <p:txBody>
          <a:bodyPr/>
          <a:lstStyle/>
          <a:p>
            <a:fld id="{192C6516-1515-40D4-B994-1949D614E855}" type="slidenum">
              <a:rPr lang="en-GB" altLang="en-US" smtClean="0"/>
              <a:pPr/>
              <a:t>11</a:t>
            </a:fld>
            <a:endParaRPr lang="en-GB" altLang="en-US"/>
          </a:p>
        </p:txBody>
      </p:sp>
      <p:sp>
        <p:nvSpPr>
          <p:cNvPr id="5" name="TextBox 4"/>
          <p:cNvSpPr txBox="1"/>
          <p:nvPr/>
        </p:nvSpPr>
        <p:spPr>
          <a:xfrm>
            <a:off x="457200" y="2060848"/>
            <a:ext cx="7787208" cy="2308324"/>
          </a:xfrm>
          <a:prstGeom prst="rect">
            <a:avLst/>
          </a:prstGeom>
          <a:noFill/>
        </p:spPr>
        <p:txBody>
          <a:bodyPr wrap="square" rtlCol="0">
            <a:spAutoFit/>
          </a:bodyPr>
          <a:lstStyle/>
          <a:p>
            <a:endParaRPr lang="en-GB" sz="3600" dirty="0">
              <a:solidFill>
                <a:srgbClr val="0070C0"/>
              </a:solidFill>
              <a:latin typeface="Calibri" panose="020F0502020204030204" pitchFamily="34" charset="0"/>
            </a:endParaRPr>
          </a:p>
          <a:p>
            <a:r>
              <a:rPr lang="en-GB" sz="3600" dirty="0">
                <a:latin typeface="Calibri" panose="020F0502020204030204" pitchFamily="34" charset="0"/>
              </a:rPr>
              <a:t>Who are we?</a:t>
            </a:r>
          </a:p>
          <a:p>
            <a:r>
              <a:rPr lang="en-GB" sz="3600" dirty="0">
                <a:latin typeface="Calibri" panose="020F0502020204030204" pitchFamily="34" charset="0"/>
              </a:rPr>
              <a:t>Why are we here?</a:t>
            </a:r>
          </a:p>
          <a:p>
            <a:r>
              <a:rPr lang="en-GB" sz="3600" dirty="0">
                <a:latin typeface="Calibri" panose="020F0502020204030204" pitchFamily="34" charset="0"/>
              </a:rPr>
              <a:t>How then do we live?</a:t>
            </a:r>
          </a:p>
        </p:txBody>
      </p:sp>
      <p:sp>
        <p:nvSpPr>
          <p:cNvPr id="4" name="TextBox 3"/>
          <p:cNvSpPr txBox="1"/>
          <p:nvPr/>
        </p:nvSpPr>
        <p:spPr>
          <a:xfrm rot="10800000" flipV="1">
            <a:off x="457200" y="4815736"/>
            <a:ext cx="4658139" cy="954107"/>
          </a:xfrm>
          <a:prstGeom prst="rect">
            <a:avLst/>
          </a:prstGeom>
          <a:noFill/>
          <a:ln>
            <a:solidFill>
              <a:srgbClr val="0070C0"/>
            </a:solidFill>
          </a:ln>
        </p:spPr>
        <p:txBody>
          <a:bodyPr wrap="square" rtlCol="0">
            <a:spAutoFit/>
          </a:bodyPr>
          <a:lstStyle/>
          <a:p>
            <a:r>
              <a:rPr lang="en-GB" sz="2800" dirty="0">
                <a:latin typeface="Calibri" panose="020F0502020204030204" pitchFamily="34" charset="0"/>
              </a:rPr>
              <a:t>Imagine you are explaining this</a:t>
            </a:r>
          </a:p>
          <a:p>
            <a:r>
              <a:rPr lang="en-GB" sz="2800" dirty="0">
                <a:latin typeface="Calibri" panose="020F0502020204030204" pitchFamily="34" charset="0"/>
              </a:rPr>
              <a:t>to parents and carers </a:t>
            </a:r>
          </a:p>
        </p:txBody>
      </p:sp>
    </p:spTree>
    <p:extLst>
      <p:ext uri="{BB962C8B-B14F-4D97-AF65-F5344CB8AC3E}">
        <p14:creationId xmlns:p14="http://schemas.microsoft.com/office/powerpoint/2010/main" val="332666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552A94-293C-45C8-BEA4-2FE21B5C6B36}"/>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Questions for discussion</a:t>
            </a:r>
          </a:p>
        </p:txBody>
      </p:sp>
      <p:sp>
        <p:nvSpPr>
          <p:cNvPr id="6" name="Content Placeholder 5">
            <a:extLst>
              <a:ext uri="{FF2B5EF4-FFF2-40B4-BE49-F238E27FC236}">
                <a16:creationId xmlns:a16="http://schemas.microsoft.com/office/drawing/2014/main" id="{CAC293C2-EF5F-4EDE-A0C3-615325698A42}"/>
              </a:ext>
            </a:extLst>
          </p:cNvPr>
          <p:cNvSpPr>
            <a:spLocks noGrp="1"/>
          </p:cNvSpPr>
          <p:nvPr>
            <p:ph idx="1"/>
          </p:nvPr>
        </p:nvSpPr>
        <p:spPr/>
        <p:txBody>
          <a:bodyPr/>
          <a:lstStyle/>
          <a:p>
            <a:endParaRPr lang="en-GB" dirty="0"/>
          </a:p>
          <a:p>
            <a:r>
              <a:rPr lang="en-GB" sz="3600" dirty="0"/>
              <a:t>What is your school’s vision?</a:t>
            </a:r>
          </a:p>
          <a:p>
            <a:r>
              <a:rPr lang="en-GB" sz="3600" dirty="0"/>
              <a:t>When was it last revisited?</a:t>
            </a:r>
          </a:p>
          <a:p>
            <a:r>
              <a:rPr lang="en-GB" sz="3600" dirty="0"/>
              <a:t>How does it reflect your school’s Christian foundation?</a:t>
            </a:r>
          </a:p>
        </p:txBody>
      </p:sp>
    </p:spTree>
    <p:extLst>
      <p:ext uri="{BB962C8B-B14F-4D97-AF65-F5344CB8AC3E}">
        <p14:creationId xmlns:p14="http://schemas.microsoft.com/office/powerpoint/2010/main" val="152248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976ED1-8C09-4FAA-984B-E1363891B4BC}"/>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SIAMS – the overarching question</a:t>
            </a:r>
          </a:p>
        </p:txBody>
      </p:sp>
      <p:sp>
        <p:nvSpPr>
          <p:cNvPr id="4" name="Content Placeholder 3">
            <a:extLst>
              <a:ext uri="{FF2B5EF4-FFF2-40B4-BE49-F238E27FC236}">
                <a16:creationId xmlns:a16="http://schemas.microsoft.com/office/drawing/2014/main" id="{4816A72D-BE2C-4484-9F9C-0CCA21A8C0B9}"/>
              </a:ext>
            </a:extLst>
          </p:cNvPr>
          <p:cNvSpPr>
            <a:spLocks noGrp="1"/>
          </p:cNvSpPr>
          <p:nvPr>
            <p:ph idx="1"/>
          </p:nvPr>
        </p:nvSpPr>
        <p:spPr/>
        <p:txBody>
          <a:bodyPr>
            <a:normAutofit/>
          </a:bodyPr>
          <a:lstStyle/>
          <a:p>
            <a:pPr marL="0" indent="0">
              <a:buNone/>
            </a:pPr>
            <a:r>
              <a:rPr lang="en-GB" sz="3600" dirty="0"/>
              <a:t>How effective is the school’s distinctive Christian vision, established and promoted by leadership at all levels, in enabling pupils and adults to flourish?</a:t>
            </a:r>
          </a:p>
        </p:txBody>
      </p:sp>
      <p:pic>
        <p:nvPicPr>
          <p:cNvPr id="6" name="Picture 5">
            <a:extLst>
              <a:ext uri="{FF2B5EF4-FFF2-40B4-BE49-F238E27FC236}">
                <a16:creationId xmlns:a16="http://schemas.microsoft.com/office/drawing/2014/main" id="{F49727B7-ADB7-4C3A-8937-6284F546B3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74" y="4466103"/>
            <a:ext cx="1948069" cy="1845796"/>
          </a:xfrm>
          <a:prstGeom prst="rect">
            <a:avLst/>
          </a:prstGeom>
        </p:spPr>
      </p:pic>
    </p:spTree>
    <p:extLst>
      <p:ext uri="{BB962C8B-B14F-4D97-AF65-F5344CB8AC3E}">
        <p14:creationId xmlns:p14="http://schemas.microsoft.com/office/powerpoint/2010/main" val="281740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92C6516-1515-40D4-B994-1949D614E855}" type="slidenum">
              <a:rPr lang="en-GB" altLang="en-US" smtClean="0"/>
              <a:pPr/>
              <a:t>14</a:t>
            </a:fld>
            <a:endParaRPr lang="en-GB" altLang="en-US"/>
          </a:p>
        </p:txBody>
      </p:sp>
      <p:sp>
        <p:nvSpPr>
          <p:cNvPr id="4" name="Hexagon 3"/>
          <p:cNvSpPr/>
          <p:nvPr/>
        </p:nvSpPr>
        <p:spPr>
          <a:xfrm>
            <a:off x="3195836" y="2385289"/>
            <a:ext cx="2661660" cy="2051823"/>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p:cNvSpPr/>
          <p:nvPr/>
        </p:nvSpPr>
        <p:spPr>
          <a:xfrm>
            <a:off x="3275855" y="191580"/>
            <a:ext cx="2376264" cy="1962877"/>
          </a:xfrm>
          <a:prstGeom prst="hexagon">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a:off x="6156176" y="4064409"/>
            <a:ext cx="2755962" cy="2160240"/>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a:off x="3275855" y="4667944"/>
            <a:ext cx="2523425" cy="2076452"/>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p:cNvSpPr/>
          <p:nvPr/>
        </p:nvSpPr>
        <p:spPr>
          <a:xfrm>
            <a:off x="190160" y="1173019"/>
            <a:ext cx="2520280" cy="2246770"/>
          </a:xfrm>
          <a:prstGeom prst="hexag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p:cNvSpPr/>
          <p:nvPr/>
        </p:nvSpPr>
        <p:spPr>
          <a:xfrm>
            <a:off x="172716" y="4148906"/>
            <a:ext cx="2666224" cy="2207444"/>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55576" y="1412776"/>
            <a:ext cx="1656184"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Strand 7</a:t>
            </a:r>
          </a:p>
          <a:p>
            <a:r>
              <a:rPr lang="en-GB" sz="2800" dirty="0">
                <a:solidFill>
                  <a:schemeClr val="bg1"/>
                </a:solidFill>
                <a:latin typeface="Calibri" panose="020F0502020204030204" pitchFamily="34" charset="0"/>
              </a:rPr>
              <a:t>Religious Education</a:t>
            </a:r>
          </a:p>
        </p:txBody>
      </p:sp>
      <p:sp>
        <p:nvSpPr>
          <p:cNvPr id="12" name="TextBox 11"/>
          <p:cNvSpPr txBox="1"/>
          <p:nvPr/>
        </p:nvSpPr>
        <p:spPr>
          <a:xfrm>
            <a:off x="3635896" y="191580"/>
            <a:ext cx="2016223" cy="1815882"/>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2</a:t>
            </a:r>
          </a:p>
          <a:p>
            <a:r>
              <a:rPr lang="en-GB" sz="2800" dirty="0">
                <a:solidFill>
                  <a:schemeClr val="bg1"/>
                </a:solidFill>
                <a:latin typeface="Calibri" panose="020F0502020204030204" pitchFamily="34" charset="0"/>
              </a:rPr>
              <a:t>Wisdom, Knowledge, Skills</a:t>
            </a:r>
          </a:p>
        </p:txBody>
      </p:sp>
      <p:sp>
        <p:nvSpPr>
          <p:cNvPr id="13" name="Hexagon 12"/>
          <p:cNvSpPr/>
          <p:nvPr/>
        </p:nvSpPr>
        <p:spPr>
          <a:xfrm>
            <a:off x="6012160" y="1187323"/>
            <a:ext cx="2808312" cy="2327989"/>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732239" y="1173021"/>
            <a:ext cx="2179899" cy="2246769"/>
          </a:xfrm>
          <a:prstGeom prst="rect">
            <a:avLst/>
          </a:prstGeom>
          <a:noFill/>
        </p:spPr>
        <p:txBody>
          <a:bodyPr wrap="square" rtlCol="0">
            <a:spAutoFit/>
          </a:bodyPr>
          <a:lstStyle/>
          <a:p>
            <a:r>
              <a:rPr lang="en-GB" sz="2800" dirty="0">
                <a:solidFill>
                  <a:schemeClr val="bg1"/>
                </a:solidFill>
                <a:latin typeface="Calibri" panose="020F0502020204030204" pitchFamily="34" charset="0"/>
              </a:rPr>
              <a:t>Strand 3</a:t>
            </a:r>
          </a:p>
          <a:p>
            <a:r>
              <a:rPr lang="en-GB" sz="2800" dirty="0">
                <a:solidFill>
                  <a:schemeClr val="bg1"/>
                </a:solidFill>
                <a:latin typeface="Calibri" panose="020F0502020204030204" pitchFamily="34" charset="0"/>
              </a:rPr>
              <a:t>Hope, Aspiration, Courageous advocacy</a:t>
            </a:r>
          </a:p>
        </p:txBody>
      </p:sp>
      <p:sp>
        <p:nvSpPr>
          <p:cNvPr id="15" name="TextBox 14"/>
          <p:cNvSpPr txBox="1"/>
          <p:nvPr/>
        </p:nvSpPr>
        <p:spPr>
          <a:xfrm>
            <a:off x="3635896" y="2564904"/>
            <a:ext cx="1872208" cy="1384995"/>
          </a:xfrm>
          <a:prstGeom prst="rect">
            <a:avLst/>
          </a:prstGeom>
          <a:noFill/>
        </p:spPr>
        <p:txBody>
          <a:bodyPr wrap="square" rtlCol="0">
            <a:spAutoFit/>
          </a:bodyPr>
          <a:lstStyle/>
          <a:p>
            <a:r>
              <a:rPr lang="en-GB" sz="2800" dirty="0">
                <a:latin typeface="Calibri" panose="020F0502020204030204" pitchFamily="34" charset="0"/>
              </a:rPr>
              <a:t>  Strand 1</a:t>
            </a:r>
          </a:p>
          <a:p>
            <a:r>
              <a:rPr lang="en-GB" sz="2800" dirty="0">
                <a:latin typeface="Calibri" panose="020F0502020204030204" pitchFamily="34" charset="0"/>
              </a:rPr>
              <a:t>Vision and Leadership</a:t>
            </a:r>
          </a:p>
        </p:txBody>
      </p:sp>
      <p:sp>
        <p:nvSpPr>
          <p:cNvPr id="16" name="TextBox 15"/>
          <p:cNvSpPr txBox="1"/>
          <p:nvPr/>
        </p:nvSpPr>
        <p:spPr>
          <a:xfrm>
            <a:off x="6553201" y="4148906"/>
            <a:ext cx="2358938" cy="1815882"/>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4</a:t>
            </a:r>
          </a:p>
          <a:p>
            <a:r>
              <a:rPr lang="en-GB" sz="2800" dirty="0">
                <a:solidFill>
                  <a:schemeClr val="bg1"/>
                </a:solidFill>
                <a:latin typeface="Calibri" panose="020F0502020204030204" pitchFamily="34" charset="0"/>
              </a:rPr>
              <a:t>Community and Living Well Together</a:t>
            </a:r>
          </a:p>
        </p:txBody>
      </p:sp>
      <p:sp>
        <p:nvSpPr>
          <p:cNvPr id="17" name="TextBox 16"/>
          <p:cNvSpPr txBox="1"/>
          <p:nvPr/>
        </p:nvSpPr>
        <p:spPr>
          <a:xfrm>
            <a:off x="3635897" y="4780012"/>
            <a:ext cx="1872207"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5</a:t>
            </a:r>
          </a:p>
          <a:p>
            <a:r>
              <a:rPr lang="en-GB" sz="2800" dirty="0">
                <a:solidFill>
                  <a:schemeClr val="bg1"/>
                </a:solidFill>
                <a:latin typeface="Calibri" panose="020F0502020204030204" pitchFamily="34" charset="0"/>
              </a:rPr>
              <a:t>Dignity and Respect</a:t>
            </a:r>
          </a:p>
        </p:txBody>
      </p:sp>
      <p:sp>
        <p:nvSpPr>
          <p:cNvPr id="18" name="TextBox 17"/>
          <p:cNvSpPr txBox="1"/>
          <p:nvPr/>
        </p:nvSpPr>
        <p:spPr>
          <a:xfrm>
            <a:off x="611560" y="4148906"/>
            <a:ext cx="1910375" cy="1384995"/>
          </a:xfrm>
          <a:prstGeom prst="rect">
            <a:avLst/>
          </a:prstGeom>
          <a:noFill/>
        </p:spPr>
        <p:txBody>
          <a:bodyPr wrap="square" rtlCol="0">
            <a:spAutoFit/>
          </a:bodyPr>
          <a:lstStyle/>
          <a:p>
            <a:r>
              <a:rPr lang="en-GB" sz="2800" dirty="0">
                <a:solidFill>
                  <a:schemeClr val="bg1"/>
                </a:solidFill>
                <a:latin typeface="Calibri" panose="020F0502020204030204" pitchFamily="34" charset="0"/>
              </a:rPr>
              <a:t>  Strand 6</a:t>
            </a:r>
          </a:p>
          <a:p>
            <a:r>
              <a:rPr lang="en-GB" sz="2800" dirty="0">
                <a:solidFill>
                  <a:schemeClr val="bg1"/>
                </a:solidFill>
                <a:latin typeface="Calibri" panose="020F0502020204030204" pitchFamily="34" charset="0"/>
              </a:rPr>
              <a:t>Collective Worship</a:t>
            </a:r>
          </a:p>
        </p:txBody>
      </p:sp>
    </p:spTree>
    <p:extLst>
      <p:ext uri="{BB962C8B-B14F-4D97-AF65-F5344CB8AC3E}">
        <p14:creationId xmlns:p14="http://schemas.microsoft.com/office/powerpoint/2010/main" val="48871827"/>
      </p:ext>
    </p:extLst>
  </p:cSld>
  <p:clrMapOvr>
    <a:masterClrMapping/>
  </p:clrMapOvr>
  <mc:AlternateContent xmlns:mc="http://schemas.openxmlformats.org/markup-compatibility/2006" xmlns:p14="http://schemas.microsoft.com/office/powerpoint/2010/main">
    <mc:Choice Requires="p14">
      <p:transition spd="slow" p14:dur="2000" advTm="125504"/>
    </mc:Choice>
    <mc:Fallback xmlns="">
      <p:transition spd="slow" advTm="1255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C680-C40A-47C0-93CF-65392C24EC89}"/>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What is where in the Evaluation Schedule?</a:t>
            </a:r>
          </a:p>
        </p:txBody>
      </p:sp>
      <p:sp>
        <p:nvSpPr>
          <p:cNvPr id="3" name="Content Placeholder 2">
            <a:extLst>
              <a:ext uri="{FF2B5EF4-FFF2-40B4-BE49-F238E27FC236}">
                <a16:creationId xmlns:a16="http://schemas.microsoft.com/office/drawing/2014/main" id="{356A275C-DA7A-4CF0-B21F-0C5F10035487}"/>
              </a:ext>
            </a:extLst>
          </p:cNvPr>
          <p:cNvSpPr>
            <a:spLocks noGrp="1"/>
          </p:cNvSpPr>
          <p:nvPr>
            <p:ph idx="1"/>
          </p:nvPr>
        </p:nvSpPr>
        <p:spPr>
          <a:xfrm>
            <a:off x="628650" y="1825624"/>
            <a:ext cx="7886700" cy="4561923"/>
          </a:xfrm>
        </p:spPr>
        <p:txBody>
          <a:bodyPr>
            <a:normAutofit/>
          </a:bodyPr>
          <a:lstStyle/>
          <a:p>
            <a:pPr marL="0" indent="0">
              <a:buNone/>
            </a:pPr>
            <a:r>
              <a:rPr lang="en-GB" dirty="0"/>
              <a:t>Each strand outlines (p2-16):</a:t>
            </a:r>
          </a:p>
          <a:p>
            <a:r>
              <a:rPr lang="en-GB" dirty="0"/>
              <a:t>What the inspector must explore</a:t>
            </a:r>
          </a:p>
          <a:p>
            <a:r>
              <a:rPr lang="en-GB" dirty="0"/>
              <a:t>What the school should evaluate</a:t>
            </a:r>
          </a:p>
          <a:p>
            <a:r>
              <a:rPr lang="en-GB" dirty="0"/>
              <a:t>Grade descriptors for a good Church school</a:t>
            </a:r>
          </a:p>
          <a:p>
            <a:r>
              <a:rPr lang="en-GB" dirty="0"/>
              <a:t>Examples of what excellence might look like</a:t>
            </a:r>
          </a:p>
          <a:p>
            <a:r>
              <a:rPr lang="en-GB" dirty="0"/>
              <a:t>Ineffective as a Church school (p17)</a:t>
            </a:r>
          </a:p>
          <a:p>
            <a:r>
              <a:rPr lang="en-GB" dirty="0"/>
              <a:t>Reporting (p18)</a:t>
            </a:r>
          </a:p>
          <a:p>
            <a:r>
              <a:rPr lang="en-GB" dirty="0"/>
              <a:t>Glossary (p19)</a:t>
            </a:r>
          </a:p>
        </p:txBody>
      </p:sp>
    </p:spTree>
    <p:extLst>
      <p:ext uri="{BB962C8B-B14F-4D97-AF65-F5344CB8AC3E}">
        <p14:creationId xmlns:p14="http://schemas.microsoft.com/office/powerpoint/2010/main" val="10967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45BD-C685-43EA-85F0-EA85FDFC6B06}"/>
              </a:ext>
            </a:extLst>
          </p:cNvPr>
          <p:cNvSpPr>
            <a:spLocks noGrp="1"/>
          </p:cNvSpPr>
          <p:nvPr>
            <p:ph type="title"/>
          </p:nvPr>
        </p:nvSpPr>
        <p:spPr/>
        <p:txBody>
          <a:bodyPr>
            <a:normAutofit fontScale="90000"/>
          </a:bodyPr>
          <a:lstStyle/>
          <a:p>
            <a:r>
              <a:rPr lang="en-GB" sz="4400" dirty="0">
                <a:solidFill>
                  <a:srgbClr val="78A22F"/>
                </a:solidFill>
                <a:latin typeface="Cambria" panose="02040503050406030204" pitchFamily="18" charset="0"/>
                <a:ea typeface="Cambria" panose="02040503050406030204" pitchFamily="18" charset="0"/>
              </a:rPr>
              <a:t>Strand 2: Wisdom, Knowledge and </a:t>
            </a:r>
            <a:br>
              <a:rPr lang="en-GB" sz="4400" dirty="0">
                <a:solidFill>
                  <a:srgbClr val="78A22F"/>
                </a:solidFill>
                <a:latin typeface="Cambria" panose="02040503050406030204" pitchFamily="18" charset="0"/>
                <a:ea typeface="Cambria" panose="02040503050406030204" pitchFamily="18" charset="0"/>
              </a:rPr>
            </a:br>
            <a:r>
              <a:rPr lang="en-GB" sz="4400" dirty="0">
                <a:solidFill>
                  <a:srgbClr val="78A22F"/>
                </a:solidFill>
                <a:latin typeface="Cambria" panose="02040503050406030204" pitchFamily="18" charset="0"/>
                <a:ea typeface="Cambria" panose="02040503050406030204" pitchFamily="18" charset="0"/>
              </a:rPr>
              <a:t>Skills p 5-6</a:t>
            </a:r>
            <a:endParaRPr lang="en-GB" dirty="0">
              <a:solidFill>
                <a:srgbClr val="78A22F"/>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22CBEE6-D0A2-4787-9588-D972837A880C}"/>
              </a:ext>
            </a:extLst>
          </p:cNvPr>
          <p:cNvSpPr>
            <a:spLocks noGrp="1"/>
          </p:cNvSpPr>
          <p:nvPr>
            <p:ph sz="half" idx="1"/>
          </p:nvPr>
        </p:nvSpPr>
        <p:spPr/>
        <p:txBody>
          <a:bodyPr>
            <a:normAutofit fontScale="85000" lnSpcReduction="20000"/>
          </a:bodyPr>
          <a:lstStyle/>
          <a:p>
            <a:r>
              <a:rPr lang="en-GB" sz="3300" dirty="0">
                <a:latin typeface="Calibri" panose="020F0502020204030204" pitchFamily="34" charset="0"/>
              </a:rPr>
              <a:t>Standards</a:t>
            </a:r>
          </a:p>
          <a:p>
            <a:endParaRPr lang="en-GB" dirty="0">
              <a:latin typeface="Calibri" panose="020F0502020204030204" pitchFamily="34" charset="0"/>
            </a:endParaRPr>
          </a:p>
          <a:p>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r>
              <a:rPr lang="en-GB" sz="3300" dirty="0">
                <a:latin typeface="Calibri" panose="020F0502020204030204" pitchFamily="34" charset="0"/>
              </a:rPr>
              <a:t>Curriculum decisions</a:t>
            </a:r>
          </a:p>
          <a:p>
            <a:r>
              <a:rPr lang="en-GB" sz="3300" dirty="0">
                <a:latin typeface="Calibri" panose="020F0502020204030204" pitchFamily="34" charset="0"/>
              </a:rPr>
              <a:t> Supporting vulnerable    pupils </a:t>
            </a:r>
          </a:p>
          <a:p>
            <a:pPr marL="0" indent="0">
              <a:buNone/>
            </a:pPr>
            <a:endParaRPr lang="en-GB" dirty="0"/>
          </a:p>
        </p:txBody>
      </p:sp>
      <p:sp>
        <p:nvSpPr>
          <p:cNvPr id="4" name="Content Placeholder 3">
            <a:extLst>
              <a:ext uri="{FF2B5EF4-FFF2-40B4-BE49-F238E27FC236}">
                <a16:creationId xmlns:a16="http://schemas.microsoft.com/office/drawing/2014/main" id="{A9CEF011-C07F-4233-BB26-84BFF2802C3C}"/>
              </a:ext>
            </a:extLst>
          </p:cNvPr>
          <p:cNvSpPr>
            <a:spLocks noGrp="1"/>
          </p:cNvSpPr>
          <p:nvPr>
            <p:ph sz="half" idx="2"/>
          </p:nvPr>
        </p:nvSpPr>
        <p:spPr>
          <a:xfrm>
            <a:off x="4629150" y="1825625"/>
            <a:ext cx="3886200" cy="3170445"/>
          </a:xfrm>
        </p:spPr>
        <p:txBody>
          <a:bodyPr>
            <a:normAutofit fontScale="85000" lnSpcReduction="20000"/>
          </a:bodyPr>
          <a:lstStyle/>
          <a:p>
            <a:r>
              <a:rPr lang="en-GB" sz="3300" dirty="0">
                <a:latin typeface="Calibri" panose="020F0502020204030204" pitchFamily="34" charset="0"/>
              </a:rPr>
              <a:t>Spirituality: approach</a:t>
            </a:r>
          </a:p>
          <a:p>
            <a:pPr>
              <a:buNone/>
            </a:pPr>
            <a:endParaRPr lang="en-GB" dirty="0">
              <a:latin typeface="Calibri" panose="020F0502020204030204" pitchFamily="34" charset="0"/>
            </a:endParaRPr>
          </a:p>
          <a:p>
            <a:pPr>
              <a:buNone/>
            </a:pPr>
            <a:endParaRPr lang="en-GB" dirty="0">
              <a:latin typeface="Calibri" panose="020F0502020204030204" pitchFamily="34" charset="0"/>
            </a:endParaRPr>
          </a:p>
          <a:p>
            <a:pPr>
              <a:buNone/>
            </a:pPr>
            <a:endParaRPr lang="en-GB" dirty="0">
              <a:latin typeface="Calibri" panose="020F0502020204030204" pitchFamily="34" charset="0"/>
            </a:endParaRPr>
          </a:p>
          <a:p>
            <a:pPr>
              <a:buNone/>
            </a:pPr>
            <a:endParaRPr lang="en-GB" dirty="0">
              <a:latin typeface="Calibri" panose="020F0502020204030204" pitchFamily="34" charset="0"/>
            </a:endParaRPr>
          </a:p>
          <a:p>
            <a:pPr>
              <a:buNone/>
            </a:pPr>
            <a:endParaRPr lang="en-GB" dirty="0">
              <a:latin typeface="Calibri" panose="020F0502020204030204" pitchFamily="34" charset="0"/>
            </a:endParaRPr>
          </a:p>
          <a:p>
            <a:pPr>
              <a:buNone/>
            </a:pPr>
            <a:endParaRPr lang="en-GB" dirty="0">
              <a:latin typeface="Calibri" panose="020F0502020204030204" pitchFamily="34" charset="0"/>
            </a:endParaRPr>
          </a:p>
          <a:p>
            <a:pPr>
              <a:buNone/>
            </a:pPr>
            <a:r>
              <a:rPr lang="en-GB" dirty="0">
                <a:latin typeface="Calibri" panose="020F0502020204030204" pitchFamily="34" charset="0"/>
              </a:rPr>
              <a:t>    </a:t>
            </a:r>
            <a:endParaRPr lang="en-GB" dirty="0"/>
          </a:p>
        </p:txBody>
      </p:sp>
      <p:pic>
        <p:nvPicPr>
          <p:cNvPr id="6" name="Content Placeholder 3">
            <a:extLst>
              <a:ext uri="{FF2B5EF4-FFF2-40B4-BE49-F238E27FC236}">
                <a16:creationId xmlns:a16="http://schemas.microsoft.com/office/drawing/2014/main" id="{59512591-3F8D-4CA7-A898-04459979D3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424" y="2417271"/>
            <a:ext cx="2848583" cy="1858749"/>
          </a:xfrm>
          <a:prstGeom prst="rect">
            <a:avLst/>
          </a:prstGeom>
        </p:spPr>
      </p:pic>
      <p:pic>
        <p:nvPicPr>
          <p:cNvPr id="8" name="Content Placeholder 4">
            <a:extLst>
              <a:ext uri="{FF2B5EF4-FFF2-40B4-BE49-F238E27FC236}">
                <a16:creationId xmlns:a16="http://schemas.microsoft.com/office/drawing/2014/main" id="{2D8E58C7-5F7D-4A2A-9ADB-B622A5B99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9846" y="2367340"/>
            <a:ext cx="1890939" cy="2486000"/>
          </a:xfrm>
          <a:prstGeom prst="rect">
            <a:avLst/>
          </a:prstGeom>
        </p:spPr>
      </p:pic>
    </p:spTree>
    <p:extLst>
      <p:ext uri="{BB962C8B-B14F-4D97-AF65-F5344CB8AC3E}">
        <p14:creationId xmlns:p14="http://schemas.microsoft.com/office/powerpoint/2010/main" val="258254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4BC3-0C90-4E8A-813B-99851E3EC69F}"/>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Strand 3: Hope, Aspiration and Courageous Advocacy  p7-8</a:t>
            </a:r>
          </a:p>
        </p:txBody>
      </p:sp>
      <p:sp>
        <p:nvSpPr>
          <p:cNvPr id="3" name="Content Placeholder 2">
            <a:extLst>
              <a:ext uri="{FF2B5EF4-FFF2-40B4-BE49-F238E27FC236}">
                <a16:creationId xmlns:a16="http://schemas.microsoft.com/office/drawing/2014/main" id="{5774D087-72B1-43D7-929B-C4ACB9172F3F}"/>
              </a:ext>
            </a:extLst>
          </p:cNvPr>
          <p:cNvSpPr>
            <a:spLocks noGrp="1"/>
          </p:cNvSpPr>
          <p:nvPr>
            <p:ph sz="half" idx="1"/>
          </p:nvPr>
        </p:nvSpPr>
        <p:spPr/>
        <p:txBody>
          <a:bodyPr>
            <a:normAutofit/>
          </a:bodyPr>
          <a:lstStyle/>
          <a:p>
            <a:r>
              <a:rPr lang="en-GB" dirty="0">
                <a:latin typeface="Calibri" panose="020F0502020204030204" pitchFamily="34" charset="0"/>
              </a:rPr>
              <a:t>Character Education: values to over come barriers to learning etc (Aspiration) </a:t>
            </a:r>
          </a:p>
          <a:p>
            <a:pPr marL="0" indent="0">
              <a:buNone/>
            </a:pPr>
            <a:endParaRPr lang="en-GB" dirty="0">
              <a:latin typeface="Calibri" panose="020F0502020204030204" pitchFamily="34" charset="0"/>
            </a:endParaRPr>
          </a:p>
          <a:p>
            <a:r>
              <a:rPr lang="en-GB" dirty="0">
                <a:latin typeface="Calibri" panose="020F0502020204030204" pitchFamily="34" charset="0"/>
              </a:rPr>
              <a:t>Courageous advocacy: challenging disadvantage, deprivation and exploitation (Hope) </a:t>
            </a:r>
          </a:p>
          <a:p>
            <a:endParaRPr lang="en-GB" dirty="0"/>
          </a:p>
        </p:txBody>
      </p:sp>
      <p:sp>
        <p:nvSpPr>
          <p:cNvPr id="4" name="Content Placeholder 3">
            <a:extLst>
              <a:ext uri="{FF2B5EF4-FFF2-40B4-BE49-F238E27FC236}">
                <a16:creationId xmlns:a16="http://schemas.microsoft.com/office/drawing/2014/main" id="{098429BE-6990-40B1-8572-6D0125130A53}"/>
              </a:ext>
            </a:extLst>
          </p:cNvPr>
          <p:cNvSpPr>
            <a:spLocks noGrp="1"/>
          </p:cNvSpPr>
          <p:nvPr>
            <p:ph sz="half" idx="2"/>
          </p:nvPr>
        </p:nvSpPr>
        <p:spPr>
          <a:xfrm>
            <a:off x="4629149" y="1825625"/>
            <a:ext cx="3886201" cy="2799384"/>
          </a:xfrm>
        </p:spPr>
        <p:txBody>
          <a:bodyPr>
            <a:normAutofit/>
          </a:bodyPr>
          <a:lstStyle/>
          <a:p>
            <a:r>
              <a:rPr lang="en-GB" dirty="0">
                <a:latin typeface="Calibri" panose="020F0502020204030204" pitchFamily="34" charset="0"/>
              </a:rPr>
              <a:t>Charity work</a:t>
            </a:r>
          </a:p>
          <a:p>
            <a:r>
              <a:rPr lang="en-GB" dirty="0">
                <a:latin typeface="Calibri" panose="020F0502020204030204" pitchFamily="34" charset="0"/>
              </a:rPr>
              <a:t>Global Neighbours (overseas links) </a:t>
            </a: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p>
        </p:txBody>
      </p:sp>
      <p:pic>
        <p:nvPicPr>
          <p:cNvPr id="5" name="Content Placeholder 6">
            <a:extLst>
              <a:ext uri="{FF2B5EF4-FFF2-40B4-BE49-F238E27FC236}">
                <a16:creationId xmlns:a16="http://schemas.microsoft.com/office/drawing/2014/main" id="{65D5949B-6E95-4029-90CE-197F9DE10A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637" y="3225317"/>
            <a:ext cx="2475589" cy="1239612"/>
          </a:xfrm>
          <a:prstGeom prst="rect">
            <a:avLst/>
          </a:prstGeom>
        </p:spPr>
      </p:pic>
    </p:spTree>
    <p:extLst>
      <p:ext uri="{BB962C8B-B14F-4D97-AF65-F5344CB8AC3E}">
        <p14:creationId xmlns:p14="http://schemas.microsoft.com/office/powerpoint/2010/main" val="19012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9544-9465-4BF4-8259-3555B175A54A}"/>
              </a:ext>
            </a:extLst>
          </p:cNvPr>
          <p:cNvSpPr>
            <a:spLocks noGrp="1"/>
          </p:cNvSpPr>
          <p:nvPr>
            <p:ph type="title"/>
          </p:nvPr>
        </p:nvSpPr>
        <p:spPr>
          <a:xfrm>
            <a:off x="628650" y="365126"/>
            <a:ext cx="7886700" cy="1325563"/>
          </a:xfrm>
        </p:spPr>
        <p:txBody>
          <a:bodyPr anchor="ctr">
            <a:normAutofit fontScale="90000"/>
          </a:bodyPr>
          <a:lstStyle/>
          <a:p>
            <a:br>
              <a:rPr lang="en-GB" sz="2800" dirty="0"/>
            </a:br>
            <a:r>
              <a:rPr lang="en-GB" dirty="0">
                <a:solidFill>
                  <a:srgbClr val="78A22F"/>
                </a:solidFill>
                <a:latin typeface="Cambria" panose="02040503050406030204" pitchFamily="18" charset="0"/>
                <a:ea typeface="Cambria" panose="02040503050406030204" pitchFamily="18" charset="0"/>
              </a:rPr>
              <a:t>Strand 4: Community and living well together p 9-10</a:t>
            </a:r>
            <a:br>
              <a:rPr lang="en-GB" sz="2800" dirty="0"/>
            </a:br>
            <a:endParaRPr lang="en-GB" sz="2800" dirty="0"/>
          </a:p>
        </p:txBody>
      </p:sp>
      <p:sp>
        <p:nvSpPr>
          <p:cNvPr id="3" name="Content Placeholder 2">
            <a:extLst>
              <a:ext uri="{FF2B5EF4-FFF2-40B4-BE49-F238E27FC236}">
                <a16:creationId xmlns:a16="http://schemas.microsoft.com/office/drawing/2014/main" id="{4A6EB4E7-2D96-490F-9B00-D5DC8DFB1D15}"/>
              </a:ext>
            </a:extLst>
          </p:cNvPr>
          <p:cNvSpPr>
            <a:spLocks noGrp="1"/>
          </p:cNvSpPr>
          <p:nvPr>
            <p:ph sz="half" idx="1"/>
          </p:nvPr>
        </p:nvSpPr>
        <p:spPr>
          <a:xfrm>
            <a:off x="628650" y="1825625"/>
            <a:ext cx="3886200" cy="4351338"/>
          </a:xfrm>
        </p:spPr>
        <p:txBody>
          <a:bodyPr>
            <a:normAutofit/>
          </a:bodyPr>
          <a:lstStyle/>
          <a:p>
            <a:endParaRPr lang="en-GB" dirty="0"/>
          </a:p>
          <a:p>
            <a:r>
              <a:rPr lang="en-GB" sz="3200" dirty="0"/>
              <a:t>Forgiveness and reconciliation</a:t>
            </a:r>
          </a:p>
          <a:p>
            <a:r>
              <a:rPr lang="en-GB" sz="3200" dirty="0"/>
              <a:t>Behaviour, exclusion and attendance policies </a:t>
            </a:r>
          </a:p>
          <a:p>
            <a:r>
              <a:rPr lang="en-GB" sz="3200" dirty="0"/>
              <a:t>Mental health</a:t>
            </a:r>
          </a:p>
          <a:p>
            <a:endParaRPr lang="en-GB" dirty="0"/>
          </a:p>
        </p:txBody>
      </p:sp>
      <p:pic>
        <p:nvPicPr>
          <p:cNvPr id="5" name="Content Placeholder 6">
            <a:extLst>
              <a:ext uri="{FF2B5EF4-FFF2-40B4-BE49-F238E27FC236}">
                <a16:creationId xmlns:a16="http://schemas.microsoft.com/office/drawing/2014/main" id="{D1FF0B30-B8BF-4092-8EA5-EC3D0F70DEB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1429" y="2013769"/>
            <a:ext cx="3886200" cy="2119745"/>
          </a:xfrm>
          <a:prstGeom prst="rect">
            <a:avLst/>
          </a:prstGeom>
          <a:noFill/>
        </p:spPr>
      </p:pic>
    </p:spTree>
    <p:extLst>
      <p:ext uri="{BB962C8B-B14F-4D97-AF65-F5344CB8AC3E}">
        <p14:creationId xmlns:p14="http://schemas.microsoft.com/office/powerpoint/2010/main" val="1961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C1BF-6B39-4A06-B84D-1F7CD4F3AA9A}"/>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Strand 5: Dignity and respect </a:t>
            </a:r>
            <a:br>
              <a:rPr lang="en-GB" sz="4000" dirty="0">
                <a:solidFill>
                  <a:srgbClr val="78A22F"/>
                </a:solidFill>
                <a:latin typeface="Cambria" panose="02040503050406030204" pitchFamily="18" charset="0"/>
                <a:ea typeface="Cambria" panose="02040503050406030204" pitchFamily="18" charset="0"/>
              </a:rPr>
            </a:br>
            <a:r>
              <a:rPr lang="en-GB" sz="4000" dirty="0">
                <a:solidFill>
                  <a:srgbClr val="78A22F"/>
                </a:solidFill>
                <a:latin typeface="Cambria" panose="02040503050406030204" pitchFamily="18" charset="0"/>
                <a:ea typeface="Cambria" panose="02040503050406030204" pitchFamily="18" charset="0"/>
              </a:rPr>
              <a:t>p 11-12</a:t>
            </a:r>
          </a:p>
        </p:txBody>
      </p:sp>
      <p:sp>
        <p:nvSpPr>
          <p:cNvPr id="3" name="Content Placeholder 2">
            <a:extLst>
              <a:ext uri="{FF2B5EF4-FFF2-40B4-BE49-F238E27FC236}">
                <a16:creationId xmlns:a16="http://schemas.microsoft.com/office/drawing/2014/main" id="{A681BA73-35F4-4EB6-BA84-79D3496B7C2B}"/>
              </a:ext>
            </a:extLst>
          </p:cNvPr>
          <p:cNvSpPr>
            <a:spLocks noGrp="1"/>
          </p:cNvSpPr>
          <p:nvPr>
            <p:ph idx="1"/>
          </p:nvPr>
        </p:nvSpPr>
        <p:spPr/>
        <p:txBody>
          <a:bodyPr/>
          <a:lstStyle/>
          <a:p>
            <a:r>
              <a:rPr lang="en-GB" sz="3200" dirty="0">
                <a:latin typeface="Calibri" panose="020F0502020204030204" pitchFamily="34" charset="0"/>
              </a:rPr>
              <a:t>Policy and practice</a:t>
            </a:r>
          </a:p>
          <a:p>
            <a:r>
              <a:rPr lang="en-GB" sz="3200" dirty="0">
                <a:latin typeface="Calibri" panose="020F0502020204030204" pitchFamily="34" charset="0"/>
              </a:rPr>
              <a:t>School as a safe environment </a:t>
            </a:r>
          </a:p>
          <a:p>
            <a:r>
              <a:rPr lang="en-GB" sz="3200" dirty="0">
                <a:latin typeface="Calibri" panose="020F0502020204030204" pitchFamily="34" charset="0"/>
              </a:rPr>
              <a:t>Celebrating difference and diversity </a:t>
            </a:r>
          </a:p>
          <a:p>
            <a:r>
              <a:rPr lang="en-GB" sz="3200" dirty="0">
                <a:latin typeface="Calibri" panose="020F0502020204030204" pitchFamily="34" charset="0"/>
              </a:rPr>
              <a:t>Anti bullying (‘Valuing all God’s Children’)</a:t>
            </a:r>
          </a:p>
          <a:p>
            <a:r>
              <a:rPr lang="en-GB" sz="3200" dirty="0">
                <a:latin typeface="Calibri" panose="020F0502020204030204" pitchFamily="34" charset="0"/>
              </a:rPr>
              <a:t>RSE </a:t>
            </a:r>
          </a:p>
          <a:p>
            <a:pPr marL="0" indent="0">
              <a:buNone/>
            </a:pPr>
            <a:r>
              <a:rPr lang="en-GB" sz="3200" dirty="0">
                <a:latin typeface="Calibri" panose="020F0502020204030204" pitchFamily="34" charset="0"/>
              </a:rPr>
              <a:t>(‘Goodness and Mercy’)</a:t>
            </a:r>
          </a:p>
          <a:p>
            <a:r>
              <a:rPr lang="en-GB" sz="3200" dirty="0">
                <a:latin typeface="Calibri" panose="020F0502020204030204" pitchFamily="34" charset="0"/>
              </a:rPr>
              <a:t>Promoting self-esteem</a:t>
            </a:r>
          </a:p>
          <a:p>
            <a:endParaRPr lang="en-GB" dirty="0"/>
          </a:p>
        </p:txBody>
      </p:sp>
    </p:spTree>
    <p:extLst>
      <p:ext uri="{BB962C8B-B14F-4D97-AF65-F5344CB8AC3E}">
        <p14:creationId xmlns:p14="http://schemas.microsoft.com/office/powerpoint/2010/main" val="279679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E2C34-F813-4F96-AF5C-EF4B8E216474}"/>
              </a:ext>
            </a:extLst>
          </p:cNvPr>
          <p:cNvSpPr>
            <a:spLocks noGrp="1"/>
          </p:cNvSpPr>
          <p:nvPr>
            <p:ph type="title"/>
          </p:nvPr>
        </p:nvSpPr>
        <p:spPr>
          <a:xfrm>
            <a:off x="629841" y="457200"/>
            <a:ext cx="2949178" cy="1600200"/>
          </a:xfrm>
        </p:spPr>
        <p:txBody>
          <a:bodyPr anchor="b">
            <a:normAutofit/>
          </a:bodyPr>
          <a:lstStyle/>
          <a:p>
            <a:r>
              <a:rPr lang="en-GB" dirty="0">
                <a:latin typeface="+mn-lt"/>
              </a:rPr>
              <a:t>Reflection – Isaiah 43</a:t>
            </a:r>
          </a:p>
        </p:txBody>
      </p:sp>
      <p:pic>
        <p:nvPicPr>
          <p:cNvPr id="1026" name="Picture 2">
            <a:extLst>
              <a:ext uri="{FF2B5EF4-FFF2-40B4-BE49-F238E27FC236}">
                <a16:creationId xmlns:a16="http://schemas.microsoft.com/office/drawing/2014/main" id="{64529646-966D-449B-9109-6317B2EAE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56" r="9486" b="3"/>
          <a:stretch/>
        </p:blipFill>
        <p:spPr bwMode="auto">
          <a:xfrm rot="5400000">
            <a:off x="4283479" y="1627989"/>
            <a:ext cx="4341964" cy="41241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32C61408-2433-42A3-874C-CB028B0A5432}"/>
              </a:ext>
            </a:extLst>
          </p:cNvPr>
          <p:cNvSpPr>
            <a:spLocks noGrp="1"/>
          </p:cNvSpPr>
          <p:nvPr>
            <p:ph type="body" sz="half" idx="2"/>
          </p:nvPr>
        </p:nvSpPr>
        <p:spPr>
          <a:xfrm>
            <a:off x="629841" y="2057399"/>
            <a:ext cx="2949178" cy="4520381"/>
          </a:xfrm>
        </p:spPr>
        <p:txBody>
          <a:bodyPr>
            <a:normAutofit lnSpcReduction="10000"/>
          </a:bodyPr>
          <a:lstStyle/>
          <a:p>
            <a:pPr marL="0" indent="0">
              <a:buNone/>
            </a:pPr>
            <a:r>
              <a:rPr lang="en-US" sz="2000" dirty="0"/>
              <a:t>Lord God, you are always with me.                                              </a:t>
            </a:r>
          </a:p>
          <a:p>
            <a:pPr marL="0" indent="0">
              <a:buNone/>
            </a:pPr>
            <a:r>
              <a:rPr lang="en-US" sz="2000" dirty="0"/>
              <a:t>You are with me by day and by night.                             </a:t>
            </a:r>
          </a:p>
          <a:p>
            <a:pPr marL="0" indent="0">
              <a:buNone/>
            </a:pPr>
            <a:r>
              <a:rPr lang="en-US" sz="2000" dirty="0"/>
              <a:t>You are with me when I am happy and when I am sad. </a:t>
            </a:r>
          </a:p>
          <a:p>
            <a:pPr marL="0" indent="0">
              <a:buNone/>
            </a:pPr>
            <a:r>
              <a:rPr lang="en-US" sz="2000" dirty="0"/>
              <a:t>You are with me when I am peaceful and when I am anxious.</a:t>
            </a:r>
          </a:p>
          <a:p>
            <a:pPr marL="0" indent="0">
              <a:buNone/>
            </a:pPr>
            <a:r>
              <a:rPr lang="en-US" sz="2000" dirty="0"/>
              <a:t>Help me to remember and appreciate the small things, the acts of human kindness and be thankful.</a:t>
            </a:r>
          </a:p>
          <a:p>
            <a:pPr marL="0" indent="0">
              <a:buNone/>
            </a:pPr>
            <a:r>
              <a:rPr lang="en-US" sz="2000" dirty="0"/>
              <a:t>Amen</a:t>
            </a:r>
          </a:p>
          <a:p>
            <a:pPr marL="0" indent="0">
              <a:buNone/>
            </a:pPr>
            <a:endParaRPr lang="en-GB" dirty="0"/>
          </a:p>
        </p:txBody>
      </p:sp>
    </p:spTree>
    <p:extLst>
      <p:ext uri="{BB962C8B-B14F-4D97-AF65-F5344CB8AC3E}">
        <p14:creationId xmlns:p14="http://schemas.microsoft.com/office/powerpoint/2010/main" val="265462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9B9F9-71D7-4559-A1B4-F1BAFFE12627}"/>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Strand 6: The impact of collective worship p13-14</a:t>
            </a:r>
          </a:p>
        </p:txBody>
      </p:sp>
      <p:sp>
        <p:nvSpPr>
          <p:cNvPr id="4" name="Content Placeholder 3">
            <a:extLst>
              <a:ext uri="{FF2B5EF4-FFF2-40B4-BE49-F238E27FC236}">
                <a16:creationId xmlns:a16="http://schemas.microsoft.com/office/drawing/2014/main" id="{2A3CA803-04D5-456B-A16F-34ECB51AEA49}"/>
              </a:ext>
            </a:extLst>
          </p:cNvPr>
          <p:cNvSpPr>
            <a:spLocks noGrp="1"/>
          </p:cNvSpPr>
          <p:nvPr>
            <p:ph sz="half" idx="1"/>
          </p:nvPr>
        </p:nvSpPr>
        <p:spPr/>
        <p:txBody>
          <a:bodyPr/>
          <a:lstStyle/>
          <a:p>
            <a:pPr marL="457200" indent="-457200">
              <a:buFont typeface="Wingdings" panose="05000000000000000000" pitchFamily="2" charset="2"/>
              <a:buChar char="v"/>
            </a:pPr>
            <a:r>
              <a:rPr lang="en-GB" sz="3200" dirty="0">
                <a:latin typeface="Calibri" panose="020F0502020204030204" pitchFamily="34" charset="0"/>
              </a:rPr>
              <a:t>Invitational</a:t>
            </a:r>
          </a:p>
          <a:p>
            <a:pPr marL="457200" indent="-457200">
              <a:buFont typeface="Wingdings" panose="05000000000000000000" pitchFamily="2" charset="2"/>
              <a:buChar char="v"/>
            </a:pPr>
            <a:r>
              <a:rPr lang="en-GB" sz="3200" dirty="0">
                <a:latin typeface="Calibri" panose="020F0502020204030204" pitchFamily="34" charset="0"/>
              </a:rPr>
              <a:t>Inclusive</a:t>
            </a:r>
          </a:p>
          <a:p>
            <a:pPr marL="457200" indent="-457200">
              <a:buFont typeface="Wingdings" panose="05000000000000000000" pitchFamily="2" charset="2"/>
              <a:buChar char="v"/>
            </a:pPr>
            <a:r>
              <a:rPr lang="en-GB" sz="3200" dirty="0">
                <a:latin typeface="Calibri" panose="020F0502020204030204" pitchFamily="34" charset="0"/>
              </a:rPr>
              <a:t>Inspiring </a:t>
            </a:r>
          </a:p>
          <a:p>
            <a:endParaRPr lang="en-GB" sz="2800" dirty="0">
              <a:latin typeface="Calibri" panose="020F0502020204030204" pitchFamily="34" charset="0"/>
            </a:endParaRPr>
          </a:p>
          <a:p>
            <a:pPr marL="0" indent="0">
              <a:buNone/>
            </a:pPr>
            <a:r>
              <a:rPr lang="en-GB" sz="3200" dirty="0">
                <a:latin typeface="Calibri" panose="020F0502020204030204" pitchFamily="34" charset="0"/>
              </a:rPr>
              <a:t>Collective Worship that expresses the vision of the school</a:t>
            </a:r>
          </a:p>
          <a:p>
            <a:pPr marL="0" indent="0">
              <a:buNone/>
            </a:pPr>
            <a:endParaRPr lang="en-GB" dirty="0"/>
          </a:p>
        </p:txBody>
      </p:sp>
      <p:pic>
        <p:nvPicPr>
          <p:cNvPr id="7" name="Picture 2">
            <a:extLst>
              <a:ext uri="{FF2B5EF4-FFF2-40B4-BE49-F238E27FC236}">
                <a16:creationId xmlns:a16="http://schemas.microsoft.com/office/drawing/2014/main" id="{0CED30D0-6A52-4EAA-9DEB-FCE11F705D2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61344" y="1825625"/>
            <a:ext cx="3338099" cy="22213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90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EC5A-107A-4B2D-8BC4-850F565AF742}"/>
              </a:ext>
            </a:extLst>
          </p:cNvPr>
          <p:cNvSpPr>
            <a:spLocks noGrp="1"/>
          </p:cNvSpPr>
          <p:nvPr>
            <p:ph type="title"/>
          </p:nvPr>
        </p:nvSpPr>
        <p:spPr>
          <a:xfrm>
            <a:off x="571500" y="365126"/>
            <a:ext cx="7886700" cy="1325563"/>
          </a:xfrm>
        </p:spPr>
        <p:txBody>
          <a:bodyPr>
            <a:normAutofit/>
          </a:bodyPr>
          <a:lstStyle/>
          <a:p>
            <a:r>
              <a:rPr lang="en-GB" sz="4000" dirty="0">
                <a:solidFill>
                  <a:srgbClr val="78A22F"/>
                </a:solidFill>
                <a:latin typeface="Cambria" panose="02040503050406030204" pitchFamily="18" charset="0"/>
                <a:ea typeface="Cambria" panose="02040503050406030204" pitchFamily="18" charset="0"/>
              </a:rPr>
              <a:t>Strand 7: The effectiveness of RE    p 15-16</a:t>
            </a:r>
          </a:p>
        </p:txBody>
      </p:sp>
      <p:sp>
        <p:nvSpPr>
          <p:cNvPr id="3" name="Content Placeholder 2">
            <a:extLst>
              <a:ext uri="{FF2B5EF4-FFF2-40B4-BE49-F238E27FC236}">
                <a16:creationId xmlns:a16="http://schemas.microsoft.com/office/drawing/2014/main" id="{A8AD66D5-DA4D-4C2B-BE1A-7F0FAB3F5296}"/>
              </a:ext>
            </a:extLst>
          </p:cNvPr>
          <p:cNvSpPr>
            <a:spLocks noGrp="1"/>
          </p:cNvSpPr>
          <p:nvPr>
            <p:ph sz="half" idx="1"/>
          </p:nvPr>
        </p:nvSpPr>
        <p:spPr/>
        <p:txBody>
          <a:bodyPr/>
          <a:lstStyle/>
          <a:p>
            <a:pPr marL="457200" indent="-457200">
              <a:buFont typeface="Arial" panose="020B0604020202020204" pitchFamily="34" charset="0"/>
              <a:buChar char="•"/>
            </a:pPr>
            <a:r>
              <a:rPr lang="en-GB" sz="2800" dirty="0">
                <a:latin typeface="Calibri" panose="020F0502020204030204" pitchFamily="34" charset="0"/>
              </a:rPr>
              <a:t>Non-confessional and an academic subject</a:t>
            </a:r>
          </a:p>
          <a:p>
            <a:pPr marL="457200" indent="-457200">
              <a:buFont typeface="Arial" panose="020B0604020202020204" pitchFamily="34" charset="0"/>
              <a:buChar char="•"/>
            </a:pPr>
            <a:r>
              <a:rPr lang="en-GB" sz="2800" dirty="0">
                <a:latin typeface="Calibri" panose="020F0502020204030204" pitchFamily="34" charset="0"/>
              </a:rPr>
              <a:t>Christianity as a living world faith</a:t>
            </a:r>
          </a:p>
          <a:p>
            <a:pPr marL="457200" indent="-457200">
              <a:buFont typeface="Arial" panose="020B0604020202020204" pitchFamily="34" charset="0"/>
              <a:buChar char="•"/>
            </a:pPr>
            <a:r>
              <a:rPr lang="en-GB" sz="2800" dirty="0">
                <a:latin typeface="Calibri" panose="020F0502020204030204" pitchFamily="34" charset="0"/>
              </a:rPr>
              <a:t>Knowledge and understanding of major world religions</a:t>
            </a:r>
          </a:p>
          <a:p>
            <a:pPr marL="457200" indent="-457200">
              <a:buFont typeface="Arial" panose="020B0604020202020204" pitchFamily="34" charset="0"/>
              <a:buChar char="•"/>
            </a:pPr>
            <a:r>
              <a:rPr lang="en-GB" dirty="0">
                <a:latin typeface="Calibri" panose="020F0502020204030204" pitchFamily="34" charset="0"/>
              </a:rPr>
              <a:t>RE ‘Statement of Entitlement’</a:t>
            </a:r>
            <a:endParaRPr lang="en-GB" sz="2800" dirty="0">
              <a:latin typeface="Calibri" panose="020F0502020204030204" pitchFamily="34" charset="0"/>
            </a:endParaRPr>
          </a:p>
          <a:p>
            <a:endParaRPr lang="en-GB" dirty="0"/>
          </a:p>
        </p:txBody>
      </p:sp>
      <p:pic>
        <p:nvPicPr>
          <p:cNvPr id="5" name="Content Placeholder 6">
            <a:extLst>
              <a:ext uri="{FF2B5EF4-FFF2-40B4-BE49-F238E27FC236}">
                <a16:creationId xmlns:a16="http://schemas.microsoft.com/office/drawing/2014/main" id="{FACE4099-CC81-406C-ACF0-BECA8E1CBC5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62204" y="1919799"/>
            <a:ext cx="3295996" cy="955964"/>
          </a:xfrm>
        </p:spPr>
      </p:pic>
    </p:spTree>
    <p:extLst>
      <p:ext uri="{BB962C8B-B14F-4D97-AF65-F5344CB8AC3E}">
        <p14:creationId xmlns:p14="http://schemas.microsoft.com/office/powerpoint/2010/main" val="14634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66A0-2046-420E-8D64-3BF1E7F04F7F}"/>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RE in VA (or former VA) schools</a:t>
            </a:r>
          </a:p>
        </p:txBody>
      </p:sp>
      <p:sp>
        <p:nvSpPr>
          <p:cNvPr id="3" name="Content Placeholder 2">
            <a:extLst>
              <a:ext uri="{FF2B5EF4-FFF2-40B4-BE49-F238E27FC236}">
                <a16:creationId xmlns:a16="http://schemas.microsoft.com/office/drawing/2014/main" id="{00AD0691-510B-485C-9F9C-B4D3D30D9F92}"/>
              </a:ext>
            </a:extLst>
          </p:cNvPr>
          <p:cNvSpPr>
            <a:spLocks noGrp="1"/>
          </p:cNvSpPr>
          <p:nvPr>
            <p:ph sz="half" idx="1"/>
          </p:nvPr>
        </p:nvSpPr>
        <p:spPr/>
        <p:txBody>
          <a:bodyPr>
            <a:normAutofit lnSpcReduction="10000"/>
          </a:bodyPr>
          <a:lstStyle/>
          <a:p>
            <a:r>
              <a:rPr lang="en-GB" sz="3200" dirty="0">
                <a:latin typeface="Calibri" panose="020F0502020204030204" pitchFamily="34" charset="0"/>
              </a:rPr>
              <a:t>RE is an academic subject in all church schools</a:t>
            </a:r>
          </a:p>
          <a:p>
            <a:r>
              <a:rPr lang="en-GB" sz="3200" dirty="0">
                <a:latin typeface="Calibri" panose="020F0502020204030204" pitchFamily="34" charset="0"/>
              </a:rPr>
              <a:t>There should be self-evaluation of RE in all schools</a:t>
            </a:r>
          </a:p>
          <a:p>
            <a:r>
              <a:rPr lang="en-GB" sz="3200" dirty="0">
                <a:latin typeface="Calibri" panose="020F0502020204030204" pitchFamily="34" charset="0"/>
              </a:rPr>
              <a:t>Separate paragraph on RE teaching and learning in VA schools </a:t>
            </a:r>
          </a:p>
          <a:p>
            <a:endParaRPr lang="en-GB" dirty="0"/>
          </a:p>
        </p:txBody>
      </p:sp>
      <p:pic>
        <p:nvPicPr>
          <p:cNvPr id="9" name="Content Placeholder 8">
            <a:extLst>
              <a:ext uri="{FF2B5EF4-FFF2-40B4-BE49-F238E27FC236}">
                <a16:creationId xmlns:a16="http://schemas.microsoft.com/office/drawing/2014/main" id="{D421F6A3-4303-4790-94DC-4D7F6B051D5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06887" y="1825625"/>
            <a:ext cx="3360254" cy="2237929"/>
          </a:xfrm>
          <a:prstGeom prst="rect">
            <a:avLst/>
          </a:prstGeom>
        </p:spPr>
      </p:pic>
    </p:spTree>
    <p:extLst>
      <p:ext uri="{BB962C8B-B14F-4D97-AF65-F5344CB8AC3E}">
        <p14:creationId xmlns:p14="http://schemas.microsoft.com/office/powerpoint/2010/main" val="408142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CC10-DAB3-40EB-8021-E4C6EC7BF41D}"/>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Group discussion</a:t>
            </a:r>
          </a:p>
        </p:txBody>
      </p:sp>
      <p:sp>
        <p:nvSpPr>
          <p:cNvPr id="3" name="Content Placeholder 2">
            <a:extLst>
              <a:ext uri="{FF2B5EF4-FFF2-40B4-BE49-F238E27FC236}">
                <a16:creationId xmlns:a16="http://schemas.microsoft.com/office/drawing/2014/main" id="{27423B6D-E05E-41B7-A508-47818E3CAB7D}"/>
              </a:ext>
            </a:extLst>
          </p:cNvPr>
          <p:cNvSpPr>
            <a:spLocks noGrp="1"/>
          </p:cNvSpPr>
          <p:nvPr>
            <p:ph idx="1"/>
          </p:nvPr>
        </p:nvSpPr>
        <p:spPr/>
        <p:txBody>
          <a:bodyPr/>
          <a:lstStyle/>
          <a:p>
            <a:pPr marL="0" indent="0">
              <a:buNone/>
            </a:pPr>
            <a:endParaRPr lang="en-GB" sz="3600" dirty="0"/>
          </a:p>
          <a:p>
            <a:r>
              <a:rPr lang="en-GB" sz="3600" dirty="0"/>
              <a:t>Which strand/s might be a particular strength in your school?</a:t>
            </a:r>
          </a:p>
          <a:p>
            <a:r>
              <a:rPr lang="en-GB" sz="3600" dirty="0"/>
              <a:t>Which strand/s might you particularly want to develop?</a:t>
            </a:r>
          </a:p>
          <a:p>
            <a:pPr marL="0" indent="0">
              <a:buNone/>
            </a:pPr>
            <a:br>
              <a:rPr lang="en-GB" sz="3600" dirty="0"/>
            </a:br>
            <a:endParaRPr lang="en-GB" sz="3600" dirty="0"/>
          </a:p>
          <a:p>
            <a:pPr marL="0" indent="0">
              <a:buNone/>
            </a:pPr>
            <a:endParaRPr lang="en-GB" dirty="0"/>
          </a:p>
          <a:p>
            <a:endParaRPr lang="en-GB" dirty="0"/>
          </a:p>
        </p:txBody>
      </p:sp>
    </p:spTree>
    <p:extLst>
      <p:ext uri="{BB962C8B-B14F-4D97-AF65-F5344CB8AC3E}">
        <p14:creationId xmlns:p14="http://schemas.microsoft.com/office/powerpoint/2010/main" val="354653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br>
              <a:rPr lang="en-GB" sz="3600" dirty="0">
                <a:latin typeface="Cambria" panose="02040503050406030204" pitchFamily="18" charset="0"/>
              </a:rPr>
            </a:br>
            <a:r>
              <a:rPr lang="en-GB" sz="3600" dirty="0">
                <a:solidFill>
                  <a:srgbClr val="78A22F"/>
                </a:solidFill>
                <a:latin typeface="Cambria" panose="02040503050406030204" pitchFamily="18" charset="0"/>
              </a:rPr>
              <a:t>A</a:t>
            </a:r>
            <a:r>
              <a:rPr lang="en-GB" sz="4000" dirty="0">
                <a:solidFill>
                  <a:srgbClr val="78A22F"/>
                </a:solidFill>
                <a:latin typeface="Cambria" panose="02040503050406030204" pitchFamily="18" charset="0"/>
                <a:ea typeface="Cambria" panose="02040503050406030204" pitchFamily="18" charset="0"/>
              </a:rPr>
              <a:t> new way of thinking about grades</a:t>
            </a:r>
          </a:p>
        </p:txBody>
      </p:sp>
      <p:sp>
        <p:nvSpPr>
          <p:cNvPr id="2" name="Slide Number Placeholder 1"/>
          <p:cNvSpPr>
            <a:spLocks noGrp="1"/>
          </p:cNvSpPr>
          <p:nvPr>
            <p:ph type="sldNum" sz="quarter" idx="12"/>
          </p:nvPr>
        </p:nvSpPr>
        <p:spPr/>
        <p:txBody>
          <a:bodyPr/>
          <a:lstStyle/>
          <a:p>
            <a:fld id="{323B7300-DE61-489E-8384-5A500DD3BDE9}" type="slidenum">
              <a:rPr lang="en-GB" altLang="en-US" smtClean="0"/>
              <a:pPr/>
              <a:t>24</a:t>
            </a:fld>
            <a:endParaRPr lang="en-GB"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700810"/>
            <a:ext cx="1080120" cy="1080120"/>
          </a:xfrm>
          <a:prstGeom prst="rect">
            <a:avLst/>
          </a:prstGeom>
        </p:spPr>
      </p:pic>
      <p:sp>
        <p:nvSpPr>
          <p:cNvPr id="5" name="TextBox 4"/>
          <p:cNvSpPr txBox="1"/>
          <p:nvPr/>
        </p:nvSpPr>
        <p:spPr>
          <a:xfrm>
            <a:off x="2123728" y="1700808"/>
            <a:ext cx="6120680" cy="1384995"/>
          </a:xfrm>
          <a:prstGeom prst="rect">
            <a:avLst/>
          </a:prstGeom>
          <a:noFill/>
        </p:spPr>
        <p:txBody>
          <a:bodyPr wrap="square" rtlCol="0">
            <a:spAutoFit/>
          </a:bodyPr>
          <a:lstStyle/>
          <a:p>
            <a:r>
              <a:rPr lang="en-GB" sz="2800" dirty="0">
                <a:latin typeface="Calibri" panose="020F0502020204030204" pitchFamily="34" charset="0"/>
              </a:rPr>
              <a:t>The inspector will explore the single inspection question via seven strands</a:t>
            </a:r>
          </a:p>
          <a:p>
            <a:r>
              <a:rPr lang="en-GB" sz="2800" dirty="0">
                <a:latin typeface="Calibri" panose="020F0502020204030204" pitchFamily="34" charset="0"/>
              </a:rPr>
              <a:t>to inform one inspection grade</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429000"/>
            <a:ext cx="908671" cy="908671"/>
          </a:xfrm>
          <a:prstGeom prst="rect">
            <a:avLst/>
          </a:prstGeom>
        </p:spPr>
      </p:pic>
      <p:sp>
        <p:nvSpPr>
          <p:cNvPr id="9" name="TextBox 8"/>
          <p:cNvSpPr txBox="1"/>
          <p:nvPr/>
        </p:nvSpPr>
        <p:spPr>
          <a:xfrm>
            <a:off x="2221496" y="3539382"/>
            <a:ext cx="5472608" cy="954107"/>
          </a:xfrm>
          <a:prstGeom prst="rect">
            <a:avLst/>
          </a:prstGeom>
          <a:noFill/>
        </p:spPr>
        <p:txBody>
          <a:bodyPr wrap="square" rtlCol="0">
            <a:spAutoFit/>
          </a:bodyPr>
          <a:lstStyle/>
          <a:p>
            <a:r>
              <a:rPr lang="en-GB" sz="2800" dirty="0">
                <a:latin typeface="Calibri" panose="020F0502020204030204" pitchFamily="34" charset="0"/>
              </a:rPr>
              <a:t>In addition, in all schools there will be a grade for collective worship</a:t>
            </a:r>
          </a:p>
        </p:txBody>
      </p:sp>
      <p:pic>
        <p:nvPicPr>
          <p:cNvPr id="10" name="Picture 9"/>
          <p:cNvPicPr>
            <a:picLocks noChangeAspect="1"/>
          </p:cNvPicPr>
          <p:nvPr/>
        </p:nvPicPr>
        <p:blipFill>
          <a:blip r:embed="rId5"/>
          <a:stretch>
            <a:fillRect/>
          </a:stretch>
        </p:blipFill>
        <p:spPr>
          <a:xfrm>
            <a:off x="628650" y="4650618"/>
            <a:ext cx="1080121" cy="1426136"/>
          </a:xfrm>
          <a:prstGeom prst="rect">
            <a:avLst/>
          </a:prstGeom>
        </p:spPr>
      </p:pic>
      <p:sp>
        <p:nvSpPr>
          <p:cNvPr id="12" name="TextBox 11"/>
          <p:cNvSpPr txBox="1"/>
          <p:nvPr/>
        </p:nvSpPr>
        <p:spPr>
          <a:xfrm>
            <a:off x="2221497" y="4650619"/>
            <a:ext cx="3092626" cy="1815882"/>
          </a:xfrm>
          <a:prstGeom prst="rect">
            <a:avLst/>
          </a:prstGeom>
          <a:noFill/>
        </p:spPr>
        <p:txBody>
          <a:bodyPr wrap="square" rtlCol="0">
            <a:spAutoFit/>
          </a:bodyPr>
          <a:lstStyle/>
          <a:p>
            <a:r>
              <a:rPr lang="en-GB" sz="2800" dirty="0">
                <a:latin typeface="Calibri" panose="020F0502020204030204" pitchFamily="34" charset="0"/>
              </a:rPr>
              <a:t>In VA (or former VA) schools there will be an additional  grade for RE</a:t>
            </a:r>
          </a:p>
        </p:txBody>
      </p:sp>
    </p:spTree>
    <p:extLst>
      <p:ext uri="{BB962C8B-B14F-4D97-AF65-F5344CB8AC3E}">
        <p14:creationId xmlns:p14="http://schemas.microsoft.com/office/powerpoint/2010/main" val="265326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3B7300-DE61-489E-8384-5A500DD3BDE9}" type="slidenum">
              <a:rPr lang="en-GB" altLang="en-US" smtClean="0"/>
              <a:pPr/>
              <a:t>25</a:t>
            </a:fld>
            <a:endParaRPr lang="en-GB" altLang="en-US"/>
          </a:p>
        </p:txBody>
      </p:sp>
      <p:sp>
        <p:nvSpPr>
          <p:cNvPr id="4" name="TextBox 3"/>
          <p:cNvSpPr txBox="1"/>
          <p:nvPr/>
        </p:nvSpPr>
        <p:spPr>
          <a:xfrm>
            <a:off x="539552" y="908720"/>
            <a:ext cx="8119864" cy="707886"/>
          </a:xfrm>
          <a:prstGeom prst="rect">
            <a:avLst/>
          </a:prstGeom>
          <a:noFill/>
          <a:ln>
            <a:solidFill>
              <a:srgbClr val="7030A0"/>
            </a:solidFill>
          </a:ln>
        </p:spPr>
        <p:txBody>
          <a:bodyPr wrap="square" rtlCol="0">
            <a:spAutoFit/>
          </a:bodyPr>
          <a:lstStyle/>
          <a:p>
            <a:r>
              <a:rPr lang="en-GB" sz="4000" dirty="0">
                <a:solidFill>
                  <a:srgbClr val="78A22F"/>
                </a:solidFill>
                <a:latin typeface="Cambria" panose="02040503050406030204" pitchFamily="18" charset="0"/>
                <a:ea typeface="Cambria" panose="02040503050406030204" pitchFamily="18" charset="0"/>
              </a:rPr>
              <a:t>A new way of thinking about grades</a:t>
            </a:r>
          </a:p>
        </p:txBody>
      </p:sp>
      <p:sp>
        <p:nvSpPr>
          <p:cNvPr id="5" name="TextBox 4"/>
          <p:cNvSpPr txBox="1"/>
          <p:nvPr/>
        </p:nvSpPr>
        <p:spPr>
          <a:xfrm>
            <a:off x="3258816" y="3370925"/>
            <a:ext cx="5400600" cy="523220"/>
          </a:xfrm>
          <a:prstGeom prst="rect">
            <a:avLst/>
          </a:prstGeom>
          <a:solidFill>
            <a:srgbClr val="9966CC"/>
          </a:solidFill>
        </p:spPr>
        <p:txBody>
          <a:bodyPr wrap="square" rtlCol="0">
            <a:spAutoFit/>
          </a:bodyPr>
          <a:lstStyle/>
          <a:p>
            <a:pPr algn="ctr"/>
            <a:r>
              <a:rPr lang="en-GB" sz="2800" dirty="0">
                <a:latin typeface="Calibri" panose="020F0502020204030204" pitchFamily="34" charset="0"/>
              </a:rPr>
              <a:t>Is this a Good church school? </a:t>
            </a:r>
          </a:p>
        </p:txBody>
      </p:sp>
      <p:sp>
        <p:nvSpPr>
          <p:cNvPr id="6" name="Right Arrow 5"/>
          <p:cNvSpPr/>
          <p:nvPr/>
        </p:nvSpPr>
        <p:spPr>
          <a:xfrm>
            <a:off x="971600" y="3140968"/>
            <a:ext cx="1800200" cy="1008112"/>
          </a:xfrm>
          <a:prstGeom prst="rightArrow">
            <a:avLst/>
          </a:prstGeom>
          <a:ln>
            <a:solidFill>
              <a:srgbClr val="9966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solidFill>
                  <a:srgbClr val="7030A0"/>
                </a:solidFill>
              </a:rPr>
              <a:t>Starting point for inspectors</a:t>
            </a:r>
          </a:p>
        </p:txBody>
      </p:sp>
      <p:sp>
        <p:nvSpPr>
          <p:cNvPr id="11" name="Down Arrow Callout 10"/>
          <p:cNvSpPr/>
          <p:nvPr/>
        </p:nvSpPr>
        <p:spPr>
          <a:xfrm rot="10800000">
            <a:off x="3905436" y="2592773"/>
            <a:ext cx="901080" cy="588258"/>
          </a:xfrm>
          <a:prstGeom prst="downArrowCallout">
            <a:avLst>
              <a:gd name="adj1" fmla="val 25000"/>
              <a:gd name="adj2" fmla="val 25000"/>
              <a:gd name="adj3" fmla="val 20681"/>
              <a:gd name="adj4" fmla="val 6497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043608" y="1849754"/>
            <a:ext cx="352839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latin typeface="Cambria" panose="02040503050406030204" pitchFamily="18" charset="0"/>
              </a:rPr>
              <a:t>Is the school’s case for </a:t>
            </a:r>
            <a:r>
              <a:rPr lang="en-GB" sz="2000" b="1" dirty="0">
                <a:latin typeface="Cambria" panose="02040503050406030204" pitchFamily="18" charset="0"/>
              </a:rPr>
              <a:t>Excellent</a:t>
            </a:r>
            <a:r>
              <a:rPr lang="en-GB" sz="2000" dirty="0">
                <a:latin typeface="Cambria" panose="02040503050406030204" pitchFamily="18" charset="0"/>
              </a:rPr>
              <a:t> convincing?</a:t>
            </a:r>
          </a:p>
        </p:txBody>
      </p:sp>
      <p:sp>
        <p:nvSpPr>
          <p:cNvPr id="13" name="Down Arrow Callout 12"/>
          <p:cNvSpPr/>
          <p:nvPr/>
        </p:nvSpPr>
        <p:spPr>
          <a:xfrm>
            <a:off x="3905436" y="3989092"/>
            <a:ext cx="901080" cy="588258"/>
          </a:xfrm>
          <a:prstGeom prst="down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71600" y="4672297"/>
            <a:ext cx="3888432" cy="707886"/>
          </a:xfrm>
          <a:prstGeom prst="rect">
            <a:avLst/>
          </a:prstGeom>
          <a:noFill/>
          <a:ln>
            <a:solidFill>
              <a:schemeClr val="tx1"/>
            </a:solidFill>
          </a:ln>
        </p:spPr>
        <p:txBody>
          <a:bodyPr wrap="square" rtlCol="0">
            <a:spAutoFit/>
          </a:bodyPr>
          <a:lstStyle/>
          <a:p>
            <a:pPr algn="ctr"/>
            <a:r>
              <a:rPr lang="en-GB" sz="2000" dirty="0">
                <a:latin typeface="Calibri" panose="020F0502020204030204" pitchFamily="34" charset="0"/>
              </a:rPr>
              <a:t>The school is not good and   </a:t>
            </a:r>
            <a:r>
              <a:rPr lang="en-GB" sz="2000" b="1" dirty="0">
                <a:latin typeface="Calibri" panose="020F0502020204030204" pitchFamily="34" charset="0"/>
              </a:rPr>
              <a:t>Requires Improvement</a:t>
            </a:r>
          </a:p>
        </p:txBody>
      </p:sp>
      <p:sp>
        <p:nvSpPr>
          <p:cNvPr id="15" name="TextBox 14"/>
          <p:cNvSpPr txBox="1"/>
          <p:nvPr/>
        </p:nvSpPr>
        <p:spPr>
          <a:xfrm>
            <a:off x="971600" y="5681759"/>
            <a:ext cx="3888432" cy="707886"/>
          </a:xfrm>
          <a:prstGeom prst="rect">
            <a:avLst/>
          </a:prstGeom>
          <a:noFill/>
          <a:ln>
            <a:solidFill>
              <a:schemeClr val="tx1"/>
            </a:solidFill>
          </a:ln>
        </p:spPr>
        <p:txBody>
          <a:bodyPr wrap="square" rtlCol="0">
            <a:spAutoFit/>
          </a:bodyPr>
          <a:lstStyle/>
          <a:p>
            <a:r>
              <a:rPr lang="en-GB" dirty="0"/>
              <a:t>….</a:t>
            </a:r>
            <a:r>
              <a:rPr lang="en-GB" sz="2000" dirty="0">
                <a:latin typeface="Calibri" panose="020F0502020204030204" pitchFamily="34" charset="0"/>
              </a:rPr>
              <a:t>are the weaknesses significant enough for a grade of </a:t>
            </a:r>
            <a:r>
              <a:rPr lang="en-GB" sz="2000" b="1" dirty="0">
                <a:latin typeface="Calibri" panose="020F0502020204030204" pitchFamily="34" charset="0"/>
              </a:rPr>
              <a:t>Ineffective?</a:t>
            </a:r>
          </a:p>
        </p:txBody>
      </p:sp>
    </p:spTree>
    <p:extLst>
      <p:ext uri="{BB962C8B-B14F-4D97-AF65-F5344CB8AC3E}">
        <p14:creationId xmlns:p14="http://schemas.microsoft.com/office/powerpoint/2010/main" val="148737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solidFill>
                  <a:srgbClr val="78A22F"/>
                </a:solidFill>
                <a:latin typeface="Calibri" panose="020F0502020204030204" pitchFamily="34" charset="0"/>
              </a:rPr>
              <a:t>Excellence</a:t>
            </a:r>
          </a:p>
        </p:txBody>
      </p:sp>
      <p:sp>
        <p:nvSpPr>
          <p:cNvPr id="2" name="Slide Number Placeholder 1"/>
          <p:cNvSpPr>
            <a:spLocks noGrp="1"/>
          </p:cNvSpPr>
          <p:nvPr>
            <p:ph type="sldNum" sz="quarter" idx="12"/>
          </p:nvPr>
        </p:nvSpPr>
        <p:spPr/>
        <p:txBody>
          <a:bodyPr/>
          <a:lstStyle/>
          <a:p>
            <a:fld id="{323B7300-DE61-489E-8384-5A500DD3BDE9}" type="slidenum">
              <a:rPr lang="en-GB" altLang="en-US" smtClean="0"/>
              <a:pPr/>
              <a:t>26</a:t>
            </a:fld>
            <a:endParaRPr lang="en-GB" altLang="en-US"/>
          </a:p>
        </p:txBody>
      </p:sp>
      <p:sp>
        <p:nvSpPr>
          <p:cNvPr id="4" name="Hexagon 3"/>
          <p:cNvSpPr/>
          <p:nvPr/>
        </p:nvSpPr>
        <p:spPr>
          <a:xfrm>
            <a:off x="3563888" y="3200802"/>
            <a:ext cx="2376264" cy="152434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Calibri" panose="020F0502020204030204" pitchFamily="34" charset="0"/>
              </a:rPr>
              <a:t>In an excellent school…</a:t>
            </a:r>
          </a:p>
        </p:txBody>
      </p:sp>
      <p:sp>
        <p:nvSpPr>
          <p:cNvPr id="5" name="Hexagon 4"/>
          <p:cNvSpPr/>
          <p:nvPr/>
        </p:nvSpPr>
        <p:spPr>
          <a:xfrm>
            <a:off x="3563887" y="1183876"/>
            <a:ext cx="2614103" cy="1776573"/>
          </a:xfrm>
          <a:prstGeom prst="hexagon">
            <a:avLst/>
          </a:prstGeom>
          <a:solidFill>
            <a:srgbClr val="9600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Leaders use bold ethical arguments for inclusion</a:t>
            </a:r>
          </a:p>
        </p:txBody>
      </p:sp>
      <p:sp>
        <p:nvSpPr>
          <p:cNvPr id="6" name="Hexagon 5"/>
          <p:cNvSpPr/>
          <p:nvPr/>
        </p:nvSpPr>
        <p:spPr>
          <a:xfrm>
            <a:off x="3563888" y="4993214"/>
            <a:ext cx="2520280" cy="1728261"/>
          </a:xfrm>
          <a:prstGeom prst="hexagon">
            <a:avLst/>
          </a:prstGeom>
          <a:solidFill>
            <a:srgbClr val="96004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School is recognised as a centre of excellence</a:t>
            </a:r>
          </a:p>
        </p:txBody>
      </p:sp>
      <p:sp>
        <p:nvSpPr>
          <p:cNvPr id="7" name="Hexagon 6"/>
          <p:cNvSpPr/>
          <p:nvPr/>
        </p:nvSpPr>
        <p:spPr>
          <a:xfrm>
            <a:off x="6457950" y="1183876"/>
            <a:ext cx="2630624" cy="2140984"/>
          </a:xfrm>
          <a:prstGeom prst="hexagon">
            <a:avLst>
              <a:gd name="adj" fmla="val 26212"/>
              <a:gd name="vf" fmla="val 11547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Innovative practice through partnerships</a:t>
            </a:r>
          </a:p>
        </p:txBody>
      </p:sp>
      <p:sp>
        <p:nvSpPr>
          <p:cNvPr id="8" name="Hexagon 7"/>
          <p:cNvSpPr/>
          <p:nvPr/>
        </p:nvSpPr>
        <p:spPr>
          <a:xfrm>
            <a:off x="6329180" y="3829878"/>
            <a:ext cx="2630625" cy="252647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Vision shapes the strategic and operational direction </a:t>
            </a:r>
          </a:p>
        </p:txBody>
      </p:sp>
      <p:sp>
        <p:nvSpPr>
          <p:cNvPr id="9" name="Hexagon 8"/>
          <p:cNvSpPr/>
          <p:nvPr/>
        </p:nvSpPr>
        <p:spPr>
          <a:xfrm>
            <a:off x="246348" y="1524000"/>
            <a:ext cx="2719663" cy="2140985"/>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a successful record  of developing future Church school leaders</a:t>
            </a:r>
          </a:p>
        </p:txBody>
      </p:sp>
      <p:sp>
        <p:nvSpPr>
          <p:cNvPr id="10" name="Hexagon 9"/>
          <p:cNvSpPr/>
          <p:nvPr/>
        </p:nvSpPr>
        <p:spPr>
          <a:xfrm>
            <a:off x="228093" y="3829878"/>
            <a:ext cx="2737918" cy="2662996"/>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alibri" panose="020F0502020204030204" pitchFamily="34" charset="0"/>
              </a:rPr>
              <a:t>Pupils are articulate advocates of change, against injustice and inequality</a:t>
            </a:r>
          </a:p>
        </p:txBody>
      </p:sp>
    </p:spTree>
    <p:extLst>
      <p:ext uri="{BB962C8B-B14F-4D97-AF65-F5344CB8AC3E}">
        <p14:creationId xmlns:p14="http://schemas.microsoft.com/office/powerpoint/2010/main" val="2430767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ADFD-4F47-47BC-86F3-4D746D1A91A6}"/>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Reflections and chat</a:t>
            </a:r>
          </a:p>
        </p:txBody>
      </p:sp>
      <p:sp>
        <p:nvSpPr>
          <p:cNvPr id="3" name="Content Placeholder 2">
            <a:extLst>
              <a:ext uri="{FF2B5EF4-FFF2-40B4-BE49-F238E27FC236}">
                <a16:creationId xmlns:a16="http://schemas.microsoft.com/office/drawing/2014/main" id="{1CAA3FEB-344E-4604-92B8-D705ED2BB8B1}"/>
              </a:ext>
            </a:extLst>
          </p:cNvPr>
          <p:cNvSpPr>
            <a:spLocks noGrp="1"/>
          </p:cNvSpPr>
          <p:nvPr>
            <p:ph idx="1"/>
          </p:nvPr>
        </p:nvSpPr>
        <p:spPr/>
        <p:txBody>
          <a:bodyPr>
            <a:normAutofit/>
          </a:bodyPr>
          <a:lstStyle/>
          <a:p>
            <a:pPr marL="0" indent="0">
              <a:buNone/>
            </a:pPr>
            <a:endParaRPr lang="en-GB" sz="3600" dirty="0"/>
          </a:p>
          <a:p>
            <a:pPr marL="0" indent="0">
              <a:buNone/>
            </a:pPr>
            <a:r>
              <a:rPr lang="en-GB" sz="3600" dirty="0"/>
              <a:t>Reflect on the SIAMS schedule and process </a:t>
            </a:r>
          </a:p>
        </p:txBody>
      </p:sp>
    </p:spTree>
    <p:extLst>
      <p:ext uri="{BB962C8B-B14F-4D97-AF65-F5344CB8AC3E}">
        <p14:creationId xmlns:p14="http://schemas.microsoft.com/office/powerpoint/2010/main" val="71083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78A22F"/>
                </a:solidFill>
                <a:latin typeface="Cambria" panose="02040503050406030204" pitchFamily="18" charset="0"/>
                <a:ea typeface="Cambria" panose="02040503050406030204" pitchFamily="18" charset="0"/>
              </a:rPr>
              <a:t>How to be ready - ongoing self evaluation</a:t>
            </a:r>
          </a:p>
        </p:txBody>
      </p:sp>
      <p:sp>
        <p:nvSpPr>
          <p:cNvPr id="4" name="Content Placeholder 3"/>
          <p:cNvSpPr>
            <a:spLocks noGrp="1"/>
          </p:cNvSpPr>
          <p:nvPr>
            <p:ph sz="half" idx="2"/>
          </p:nvPr>
        </p:nvSpPr>
        <p:spPr>
          <a:xfrm>
            <a:off x="4648200" y="2060848"/>
            <a:ext cx="4038600" cy="4065317"/>
          </a:xfrm>
        </p:spPr>
        <p:txBody>
          <a:bodyPr>
            <a:normAutofit/>
          </a:bodyPr>
          <a:lstStyle/>
          <a:p>
            <a:pPr marL="0" indent="0">
              <a:buNone/>
            </a:pPr>
            <a:r>
              <a:rPr lang="en-GB" sz="3200" dirty="0">
                <a:latin typeface="Calibri" panose="020F0502020204030204" pitchFamily="34" charset="0"/>
              </a:rPr>
              <a:t>What is your school’s vision?</a:t>
            </a:r>
          </a:p>
          <a:p>
            <a:pPr marL="0" indent="0">
              <a:buNone/>
            </a:pPr>
            <a:endParaRPr lang="en-GB" sz="3200" dirty="0">
              <a:latin typeface="Calibri" panose="020F0502020204030204" pitchFamily="34" charset="0"/>
            </a:endParaRPr>
          </a:p>
          <a:p>
            <a:pPr marL="0" indent="0">
              <a:buNone/>
            </a:pPr>
            <a:r>
              <a:rPr lang="en-GB" sz="3200" dirty="0">
                <a:latin typeface="Calibri" panose="020F0502020204030204" pitchFamily="34" charset="0"/>
              </a:rPr>
              <a:t>What do you do as a result of your vision?</a:t>
            </a:r>
          </a:p>
          <a:p>
            <a:endParaRPr lang="en-GB" sz="3200" dirty="0">
              <a:latin typeface="Calibri" panose="020F0502020204030204" pitchFamily="34" charset="0"/>
            </a:endParaRPr>
          </a:p>
        </p:txBody>
      </p:sp>
      <p:graphicFrame>
        <p:nvGraphicFramePr>
          <p:cNvPr id="5" name="Content Placeholder 11"/>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36C2461-496C-4C78-B728-C7678BA659C8}"/>
              </a:ext>
            </a:extLst>
          </p:cNvPr>
          <p:cNvSpPr txBox="1"/>
          <p:nvPr/>
        </p:nvSpPr>
        <p:spPr>
          <a:xfrm>
            <a:off x="4648200" y="4970429"/>
            <a:ext cx="3422374" cy="1077218"/>
          </a:xfrm>
          <a:prstGeom prst="rect">
            <a:avLst/>
          </a:prstGeom>
          <a:noFill/>
        </p:spPr>
        <p:txBody>
          <a:bodyPr wrap="square">
            <a:spAutoFit/>
          </a:bodyPr>
          <a:lstStyle/>
          <a:p>
            <a:r>
              <a:rPr lang="en-GB" sz="3200" dirty="0">
                <a:latin typeface="Calibri" panose="020F0502020204030204" pitchFamily="34" charset="0"/>
              </a:rPr>
              <a:t>What is the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8B6C-411B-475A-AAB0-613649954292}"/>
              </a:ext>
            </a:extLst>
          </p:cNvPr>
          <p:cNvSpPr>
            <a:spLocks noGrp="1"/>
          </p:cNvSpPr>
          <p:nvPr>
            <p:ph type="title"/>
          </p:nvPr>
        </p:nvSpPr>
        <p:spPr/>
        <p:txBody>
          <a:bodyPr>
            <a:normAutofit/>
          </a:bodyPr>
          <a:lstStyle/>
          <a:p>
            <a:pPr algn="ctr"/>
            <a:r>
              <a:rPr lang="en-GB" sz="4000" dirty="0">
                <a:solidFill>
                  <a:srgbClr val="78A22F"/>
                </a:solidFill>
                <a:latin typeface="Cambria" panose="02040503050406030204" pitchFamily="18" charset="0"/>
                <a:ea typeface="Cambria" panose="02040503050406030204" pitchFamily="18" charset="0"/>
              </a:rPr>
              <a:t>The SIAMS SEF</a:t>
            </a:r>
            <a:br>
              <a:rPr lang="en-GB" sz="4000" dirty="0">
                <a:solidFill>
                  <a:srgbClr val="78A22F"/>
                </a:solidFill>
                <a:latin typeface="Cambria" panose="02040503050406030204" pitchFamily="18" charset="0"/>
                <a:ea typeface="Cambria" panose="02040503050406030204" pitchFamily="18" charset="0"/>
              </a:rPr>
            </a:br>
            <a:r>
              <a:rPr lang="en-GB" sz="4000" dirty="0">
                <a:solidFill>
                  <a:srgbClr val="78A22F"/>
                </a:solidFill>
                <a:latin typeface="Cambria" panose="02040503050406030204" pitchFamily="18" charset="0"/>
                <a:ea typeface="Cambria" panose="02040503050406030204" pitchFamily="18" charset="0"/>
              </a:rPr>
              <a:t> ‘Vision, Provision, Impact’</a:t>
            </a:r>
          </a:p>
        </p:txBody>
      </p:sp>
      <p:sp>
        <p:nvSpPr>
          <p:cNvPr id="5" name="Content Placeholder 4">
            <a:extLst>
              <a:ext uri="{FF2B5EF4-FFF2-40B4-BE49-F238E27FC236}">
                <a16:creationId xmlns:a16="http://schemas.microsoft.com/office/drawing/2014/main" id="{F2B2C443-D65F-4EFF-8E72-5DA013FA0BDD}"/>
              </a:ext>
            </a:extLst>
          </p:cNvPr>
          <p:cNvSpPr>
            <a:spLocks noGrp="1"/>
          </p:cNvSpPr>
          <p:nvPr>
            <p:ph sz="half" idx="1"/>
          </p:nvPr>
        </p:nvSpPr>
        <p:spPr/>
        <p:txBody>
          <a:bodyPr>
            <a:normAutofit/>
          </a:bodyPr>
          <a:lstStyle/>
          <a:p>
            <a:endParaRPr lang="en-GB" sz="3600" dirty="0"/>
          </a:p>
          <a:p>
            <a:r>
              <a:rPr lang="en-GB" sz="3600" dirty="0"/>
              <a:t>School context</a:t>
            </a:r>
          </a:p>
          <a:p>
            <a:r>
              <a:rPr lang="en-GB" sz="3600" dirty="0"/>
              <a:t>School vision</a:t>
            </a:r>
          </a:p>
          <a:p>
            <a:r>
              <a:rPr lang="en-GB" sz="3600" dirty="0"/>
              <a:t>Headline data</a:t>
            </a:r>
          </a:p>
          <a:p>
            <a:r>
              <a:rPr lang="en-GB" sz="3600" dirty="0"/>
              <a:t>Policy checker</a:t>
            </a:r>
          </a:p>
        </p:txBody>
      </p:sp>
      <p:sp>
        <p:nvSpPr>
          <p:cNvPr id="6" name="Content Placeholder 5">
            <a:extLst>
              <a:ext uri="{FF2B5EF4-FFF2-40B4-BE49-F238E27FC236}">
                <a16:creationId xmlns:a16="http://schemas.microsoft.com/office/drawing/2014/main" id="{2E075E91-C394-4704-B4A3-F2CBC4E7D0A9}"/>
              </a:ext>
            </a:extLst>
          </p:cNvPr>
          <p:cNvSpPr>
            <a:spLocks noGrp="1"/>
          </p:cNvSpPr>
          <p:nvPr>
            <p:ph sz="half" idx="2"/>
          </p:nvPr>
        </p:nvSpPr>
        <p:spPr/>
        <p:txBody>
          <a:bodyPr>
            <a:normAutofit/>
          </a:bodyPr>
          <a:lstStyle/>
          <a:p>
            <a:endParaRPr lang="en-GB" sz="3600" dirty="0"/>
          </a:p>
          <a:p>
            <a:r>
              <a:rPr lang="en-GB" sz="3600" dirty="0"/>
              <a:t>Seven strands: Actions taken and impact</a:t>
            </a:r>
          </a:p>
          <a:p>
            <a:r>
              <a:rPr lang="en-GB" sz="3600" dirty="0"/>
              <a:t>Making your case for excellence </a:t>
            </a:r>
          </a:p>
          <a:p>
            <a:endParaRPr lang="en-GB" dirty="0"/>
          </a:p>
        </p:txBody>
      </p:sp>
    </p:spTree>
    <p:extLst>
      <p:ext uri="{BB962C8B-B14F-4D97-AF65-F5344CB8AC3E}">
        <p14:creationId xmlns:p14="http://schemas.microsoft.com/office/powerpoint/2010/main" val="377451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54074"/>
          </a:xfrm>
        </p:spPr>
        <p:txBody>
          <a:bodyPr anchor="t">
            <a:normAutofit/>
          </a:bodyPr>
          <a:lstStyle/>
          <a:p>
            <a:pPr algn="l"/>
            <a:r>
              <a:rPr lang="en-US" sz="4000" dirty="0">
                <a:solidFill>
                  <a:srgbClr val="78A22F"/>
                </a:solidFill>
                <a:latin typeface="Cambria" charset="0"/>
                <a:ea typeface="Cambria" charset="0"/>
                <a:cs typeface="Cambria" charset="0"/>
              </a:rPr>
              <a:t>Aims</a:t>
            </a:r>
          </a:p>
        </p:txBody>
      </p:sp>
      <p:sp>
        <p:nvSpPr>
          <p:cNvPr id="3" name="Subtitle 2"/>
          <p:cNvSpPr>
            <a:spLocks noGrp="1"/>
          </p:cNvSpPr>
          <p:nvPr>
            <p:ph idx="1"/>
          </p:nvPr>
        </p:nvSpPr>
        <p:spPr>
          <a:xfrm>
            <a:off x="628650" y="1311965"/>
            <a:ext cx="7886700" cy="4864998"/>
          </a:xfrm>
        </p:spPr>
        <p:txBody>
          <a:bodyPr>
            <a:normAutofit/>
          </a:bodyPr>
          <a:lstStyle/>
          <a:p>
            <a:r>
              <a:rPr lang="en-US" sz="3200" dirty="0"/>
              <a:t>To offer an overview of the 2018 SIAMS schedule </a:t>
            </a:r>
          </a:p>
          <a:p>
            <a:r>
              <a:rPr lang="en-US" sz="3200" dirty="0"/>
              <a:t>To understand the importance of vision with a Christian underpinning</a:t>
            </a:r>
          </a:p>
          <a:p>
            <a:r>
              <a:rPr lang="en-US" sz="3200" dirty="0"/>
              <a:t>To look at how a school is graded</a:t>
            </a:r>
          </a:p>
          <a:p>
            <a:r>
              <a:rPr lang="en-US" sz="3200" dirty="0"/>
              <a:t>To explore how to be ready: self-evaluation and ‘telling your </a:t>
            </a:r>
            <a:r>
              <a:rPr lang="en-US" sz="3200" dirty="0" err="1"/>
              <a:t>Covid</a:t>
            </a:r>
            <a:r>
              <a:rPr lang="en-US" sz="3200" dirty="0"/>
              <a:t> story’</a:t>
            </a:r>
          </a:p>
          <a:p>
            <a:pPr algn="l"/>
            <a:endParaRPr lang="en-US" sz="3200" dirty="0"/>
          </a:p>
          <a:p>
            <a:pPr algn="l"/>
            <a:endParaRPr lang="en-US" sz="3200" dirty="0"/>
          </a:p>
        </p:txBody>
      </p:sp>
    </p:spTree>
    <p:extLst>
      <p:ext uri="{BB962C8B-B14F-4D97-AF65-F5344CB8AC3E}">
        <p14:creationId xmlns:p14="http://schemas.microsoft.com/office/powerpoint/2010/main" val="8710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AEE-E58B-447F-ACC6-5CBCB78F1D9E}"/>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Ongoing self-evaluation</a:t>
            </a:r>
            <a:br>
              <a:rPr lang="en-GB" sz="4000" dirty="0">
                <a:solidFill>
                  <a:srgbClr val="78A22F"/>
                </a:solidFill>
                <a:latin typeface="Cambria" panose="02040503050406030204" pitchFamily="18" charset="0"/>
                <a:ea typeface="Cambria" panose="02040503050406030204" pitchFamily="18" charset="0"/>
              </a:rPr>
            </a:br>
            <a:r>
              <a:rPr lang="en-GB" sz="4000" dirty="0">
                <a:solidFill>
                  <a:srgbClr val="78A22F"/>
                </a:solidFill>
                <a:latin typeface="Cambria" panose="02040503050406030204" pitchFamily="18" charset="0"/>
                <a:ea typeface="Cambria" panose="02040503050406030204" pitchFamily="18" charset="0"/>
              </a:rPr>
              <a:t>some hints</a:t>
            </a:r>
          </a:p>
        </p:txBody>
      </p:sp>
      <p:sp>
        <p:nvSpPr>
          <p:cNvPr id="5" name="Content Placeholder 4">
            <a:extLst>
              <a:ext uri="{FF2B5EF4-FFF2-40B4-BE49-F238E27FC236}">
                <a16:creationId xmlns:a16="http://schemas.microsoft.com/office/drawing/2014/main" id="{D9473D1A-717F-440C-ACE8-F1833A24B661}"/>
              </a:ext>
            </a:extLst>
          </p:cNvPr>
          <p:cNvSpPr>
            <a:spLocks noGrp="1"/>
          </p:cNvSpPr>
          <p:nvPr>
            <p:ph idx="1"/>
          </p:nvPr>
        </p:nvSpPr>
        <p:spPr/>
        <p:txBody>
          <a:bodyPr>
            <a:normAutofit/>
          </a:bodyPr>
          <a:lstStyle/>
          <a:p>
            <a:r>
              <a:rPr lang="en-GB" sz="3600" dirty="0"/>
              <a:t>Focus on actions and impact</a:t>
            </a:r>
          </a:p>
          <a:p>
            <a:r>
              <a:rPr lang="en-GB" sz="3600" dirty="0"/>
              <a:t>Other creative ways of presenting</a:t>
            </a:r>
          </a:p>
          <a:p>
            <a:r>
              <a:rPr lang="en-GB" sz="3600" dirty="0"/>
              <a:t>SEF summary</a:t>
            </a:r>
          </a:p>
          <a:p>
            <a:r>
              <a:rPr lang="en-GB" sz="3600" dirty="0"/>
              <a:t>Gathering and keeping evidence</a:t>
            </a:r>
          </a:p>
          <a:p>
            <a:r>
              <a:rPr lang="en-GB" sz="3600" dirty="0"/>
              <a:t>Governor monitoring</a:t>
            </a:r>
          </a:p>
          <a:p>
            <a:r>
              <a:rPr lang="en-GB" sz="3600" dirty="0"/>
              <a:t>Website </a:t>
            </a:r>
          </a:p>
          <a:p>
            <a:r>
              <a:rPr lang="en-GB" sz="3600" dirty="0"/>
              <a:t>Keeping SIAMS ‘on the boil’</a:t>
            </a:r>
          </a:p>
        </p:txBody>
      </p:sp>
    </p:spTree>
    <p:extLst>
      <p:ext uri="{BB962C8B-B14F-4D97-AF65-F5344CB8AC3E}">
        <p14:creationId xmlns:p14="http://schemas.microsoft.com/office/powerpoint/2010/main" val="1573137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D15F-19A2-4A70-B245-8094CDDF00C3}"/>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In these times….</a:t>
            </a:r>
          </a:p>
        </p:txBody>
      </p:sp>
      <p:sp>
        <p:nvSpPr>
          <p:cNvPr id="3" name="Content Placeholder 2">
            <a:extLst>
              <a:ext uri="{FF2B5EF4-FFF2-40B4-BE49-F238E27FC236}">
                <a16:creationId xmlns:a16="http://schemas.microsoft.com/office/drawing/2014/main" id="{7C32B78B-F84E-461E-81C2-C7551D1457C4}"/>
              </a:ext>
            </a:extLst>
          </p:cNvPr>
          <p:cNvSpPr>
            <a:spLocks noGrp="1"/>
          </p:cNvSpPr>
          <p:nvPr>
            <p:ph idx="1"/>
          </p:nvPr>
        </p:nvSpPr>
        <p:spPr>
          <a:xfrm>
            <a:off x="628650" y="1825624"/>
            <a:ext cx="7886700" cy="4667249"/>
          </a:xfrm>
        </p:spPr>
        <p:txBody>
          <a:bodyPr>
            <a:normAutofit/>
          </a:bodyPr>
          <a:lstStyle/>
          <a:p>
            <a:r>
              <a:rPr lang="en-GB" sz="3200" dirty="0"/>
              <a:t>How has your school’s vision sustained your school community in these last months?</a:t>
            </a:r>
          </a:p>
          <a:p>
            <a:endParaRPr lang="en-GB" sz="3200" dirty="0"/>
          </a:p>
          <a:p>
            <a:r>
              <a:rPr lang="en-GB" sz="3200" dirty="0"/>
              <a:t>Record any actions in response to </a:t>
            </a:r>
            <a:r>
              <a:rPr lang="en-GB" sz="3200" dirty="0" err="1"/>
              <a:t>Covid</a:t>
            </a:r>
            <a:r>
              <a:rPr lang="en-GB" sz="3200" dirty="0"/>
              <a:t> against the seven strands (photos, letters, children’s work etc.)</a:t>
            </a:r>
          </a:p>
          <a:p>
            <a:endParaRPr lang="en-GB" sz="3200" dirty="0"/>
          </a:p>
          <a:p>
            <a:pPr marL="0" indent="0" algn="ctr">
              <a:buNone/>
            </a:pPr>
            <a:r>
              <a:rPr lang="en-GB" dirty="0">
                <a:solidFill>
                  <a:srgbClr val="002060"/>
                </a:solidFill>
              </a:rPr>
              <a:t>‘How do we sing a new song in a strange land?’</a:t>
            </a:r>
          </a:p>
          <a:p>
            <a:pPr marL="0" indent="0" algn="ctr">
              <a:buNone/>
            </a:pPr>
            <a:r>
              <a:rPr lang="en-GB" sz="2400" dirty="0">
                <a:solidFill>
                  <a:srgbClr val="002060"/>
                </a:solidFill>
              </a:rPr>
              <a:t>                                                                                      Psalm 137</a:t>
            </a:r>
          </a:p>
        </p:txBody>
      </p:sp>
    </p:spTree>
    <p:extLst>
      <p:ext uri="{BB962C8B-B14F-4D97-AF65-F5344CB8AC3E}">
        <p14:creationId xmlns:p14="http://schemas.microsoft.com/office/powerpoint/2010/main" val="2482539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59926-7EAF-4039-8B01-4758F05D663D}"/>
              </a:ext>
            </a:extLst>
          </p:cNvPr>
          <p:cNvSpPr>
            <a:spLocks noGrp="1"/>
          </p:cNvSpPr>
          <p:nvPr>
            <p:ph type="title"/>
          </p:nvPr>
        </p:nvSpPr>
        <p:spPr>
          <a:xfrm>
            <a:off x="628650" y="365126"/>
            <a:ext cx="7886700" cy="1536826"/>
          </a:xfrm>
        </p:spPr>
        <p:txBody>
          <a:bodyPr anchor="b">
            <a:normAutofit/>
          </a:bodyPr>
          <a:lstStyle/>
          <a:p>
            <a:r>
              <a:rPr lang="en-GB" sz="4000" dirty="0">
                <a:solidFill>
                  <a:srgbClr val="78A22F"/>
                </a:solidFill>
                <a:latin typeface="Cambria" panose="02040503050406030204" pitchFamily="18" charset="0"/>
                <a:ea typeface="Cambria" panose="02040503050406030204" pitchFamily="18" charset="0"/>
              </a:rPr>
              <a:t>Final reflections and questions for the chat box</a:t>
            </a:r>
          </a:p>
        </p:txBody>
      </p:sp>
      <p:sp>
        <p:nvSpPr>
          <p:cNvPr id="3" name="Content Placeholder 2">
            <a:extLst>
              <a:ext uri="{FF2B5EF4-FFF2-40B4-BE49-F238E27FC236}">
                <a16:creationId xmlns:a16="http://schemas.microsoft.com/office/drawing/2014/main" id="{3784A683-4317-4D4C-8A47-EDF8A56EFB86}"/>
              </a:ext>
            </a:extLst>
          </p:cNvPr>
          <p:cNvSpPr>
            <a:spLocks noGrp="1"/>
          </p:cNvSpPr>
          <p:nvPr>
            <p:ph idx="1"/>
          </p:nvPr>
        </p:nvSpPr>
        <p:spPr>
          <a:xfrm>
            <a:off x="628650" y="2162745"/>
            <a:ext cx="7886700" cy="4351338"/>
          </a:xfrm>
        </p:spPr>
        <p:txBody>
          <a:bodyPr/>
          <a:lstStyle/>
          <a:p>
            <a:endParaRPr lang="en-GB"/>
          </a:p>
        </p:txBody>
      </p:sp>
      <p:pic>
        <p:nvPicPr>
          <p:cNvPr id="2" name="Picture 1">
            <a:extLst>
              <a:ext uri="{FF2B5EF4-FFF2-40B4-BE49-F238E27FC236}">
                <a16:creationId xmlns:a16="http://schemas.microsoft.com/office/drawing/2014/main" id="{9B0A2E20-30F0-496F-8751-1C49385A6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498" y="3341568"/>
            <a:ext cx="1965004" cy="1965004"/>
          </a:xfrm>
          <a:prstGeom prst="rect">
            <a:avLst/>
          </a:prstGeom>
        </p:spPr>
      </p:pic>
    </p:spTree>
    <p:extLst>
      <p:ext uri="{BB962C8B-B14F-4D97-AF65-F5344CB8AC3E}">
        <p14:creationId xmlns:p14="http://schemas.microsoft.com/office/powerpoint/2010/main" val="3763291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chemeClr val="bg1"/>
                </a:solidFill>
                <a:latin typeface="Cambria" charset="0"/>
                <a:ea typeface="Cambria" charset="0"/>
                <a:cs typeface="Cambria" charset="0"/>
              </a:rPr>
              <a:t>Further information</a:t>
            </a:r>
          </a:p>
        </p:txBody>
      </p:sp>
      <p:sp>
        <p:nvSpPr>
          <p:cNvPr id="3" name="Subtitle 2"/>
          <p:cNvSpPr>
            <a:spLocks noGrp="1"/>
          </p:cNvSpPr>
          <p:nvPr>
            <p:ph type="subTitle" idx="1"/>
          </p:nvPr>
        </p:nvSpPr>
        <p:spPr>
          <a:xfrm>
            <a:off x="720000" y="2388561"/>
            <a:ext cx="7739788" cy="4098071"/>
          </a:xfrm>
        </p:spPr>
        <p:txBody>
          <a:bodyPr>
            <a:normAutofit fontScale="92500" lnSpcReduction="20000"/>
          </a:bodyPr>
          <a:lstStyle/>
          <a:p>
            <a:pPr marL="457200" indent="-457200" algn="l">
              <a:buFont typeface="Arial" panose="020B0604020202020204" pitchFamily="34" charset="0"/>
              <a:buChar char="•"/>
            </a:pPr>
            <a:r>
              <a:rPr lang="en-US" sz="3200" dirty="0">
                <a:solidFill>
                  <a:schemeClr val="bg1"/>
                </a:solidFill>
              </a:rPr>
              <a:t>Bath &amp; Wells website (SIAMS page)</a:t>
            </a:r>
          </a:p>
          <a:p>
            <a:pPr marL="457200" indent="-457200" algn="l">
              <a:buFont typeface="Arial" panose="020B0604020202020204" pitchFamily="34" charset="0"/>
              <a:buChar char="•"/>
            </a:pPr>
            <a:r>
              <a:rPr lang="en-US" sz="3200" dirty="0">
                <a:solidFill>
                  <a:schemeClr val="bg1"/>
                </a:solidFill>
              </a:rPr>
              <a:t>Church of England website</a:t>
            </a:r>
          </a:p>
          <a:p>
            <a:pPr algn="l"/>
            <a:endParaRPr lang="en-US" sz="3200" dirty="0">
              <a:solidFill>
                <a:schemeClr val="bg1"/>
              </a:solidFill>
            </a:endParaRPr>
          </a:p>
          <a:p>
            <a:pPr algn="l"/>
            <a:endParaRPr lang="en-US" sz="3200" dirty="0">
              <a:solidFill>
                <a:schemeClr val="bg1"/>
              </a:solidFill>
            </a:endParaRPr>
          </a:p>
          <a:p>
            <a:pPr algn="l"/>
            <a:r>
              <a:rPr lang="en-US" sz="3200" dirty="0">
                <a:solidFill>
                  <a:schemeClr val="bg1"/>
                </a:solidFill>
              </a:rPr>
              <a:t>We are here to help - please contact us at any time and thanks </a:t>
            </a:r>
            <a:r>
              <a:rPr lang="en-US" sz="3200">
                <a:solidFill>
                  <a:schemeClr val="bg1"/>
                </a:solidFill>
              </a:rPr>
              <a:t>for joining us</a:t>
            </a:r>
            <a:endParaRPr lang="en-US" sz="3200" dirty="0">
              <a:solidFill>
                <a:schemeClr val="bg1"/>
              </a:solidFill>
            </a:endParaRPr>
          </a:p>
          <a:p>
            <a:pPr algn="l"/>
            <a:endParaRPr lang="en-US" sz="3200" dirty="0">
              <a:solidFill>
                <a:schemeClr val="bg1"/>
              </a:solidFill>
            </a:endParaRPr>
          </a:p>
          <a:p>
            <a:pPr algn="l"/>
            <a:r>
              <a:rPr lang="en-US" sz="3200" dirty="0">
                <a:solidFill>
                  <a:schemeClr val="bg1"/>
                </a:solidFill>
              </a:rPr>
              <a:t>Pauline Dodds</a:t>
            </a:r>
          </a:p>
          <a:p>
            <a:pPr algn="l"/>
            <a:r>
              <a:rPr lang="en-US" sz="3200" dirty="0"/>
              <a:t>pauline.dodds@bathwells.anglican.org</a:t>
            </a:r>
          </a:p>
        </p:txBody>
      </p:sp>
    </p:spTree>
    <p:extLst>
      <p:ext uri="{BB962C8B-B14F-4D97-AF65-F5344CB8AC3E}">
        <p14:creationId xmlns:p14="http://schemas.microsoft.com/office/powerpoint/2010/main" val="166777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52E4-0C23-4CF8-81F6-9883B955CFD6}"/>
              </a:ext>
            </a:extLst>
          </p:cNvPr>
          <p:cNvSpPr>
            <a:spLocks noGrp="1"/>
          </p:cNvSpPr>
          <p:nvPr>
            <p:ph type="title"/>
          </p:nvPr>
        </p:nvSpPr>
        <p:spPr>
          <a:xfrm>
            <a:off x="628650" y="365126"/>
            <a:ext cx="7886700" cy="1391485"/>
          </a:xfrm>
        </p:spPr>
        <p:txBody>
          <a:bodyPr>
            <a:normAutofit/>
          </a:bodyPr>
          <a:lstStyle/>
          <a:p>
            <a:r>
              <a:rPr lang="en-GB" sz="4000" dirty="0">
                <a:solidFill>
                  <a:srgbClr val="78A22F"/>
                </a:solidFill>
                <a:latin typeface="Cambria" panose="02040503050406030204" pitchFamily="18" charset="0"/>
                <a:ea typeface="Cambria" panose="02040503050406030204" pitchFamily="18" charset="0"/>
              </a:rPr>
              <a:t>The current situation</a:t>
            </a:r>
          </a:p>
        </p:txBody>
      </p:sp>
      <p:sp>
        <p:nvSpPr>
          <p:cNvPr id="3" name="Content Placeholder 2">
            <a:extLst>
              <a:ext uri="{FF2B5EF4-FFF2-40B4-BE49-F238E27FC236}">
                <a16:creationId xmlns:a16="http://schemas.microsoft.com/office/drawing/2014/main" id="{C8FA1C4B-DC3F-4365-9979-A548EBACDB3E}"/>
              </a:ext>
            </a:extLst>
          </p:cNvPr>
          <p:cNvSpPr>
            <a:spLocks noGrp="1"/>
          </p:cNvSpPr>
          <p:nvPr>
            <p:ph idx="1"/>
          </p:nvPr>
        </p:nvSpPr>
        <p:spPr>
          <a:xfrm>
            <a:off x="628650" y="1636295"/>
            <a:ext cx="7886700" cy="4752472"/>
          </a:xfrm>
        </p:spPr>
        <p:txBody>
          <a:bodyPr>
            <a:normAutofit/>
          </a:bodyPr>
          <a:lstStyle/>
          <a:p>
            <a:pPr marL="0" indent="0">
              <a:buNone/>
            </a:pPr>
            <a:r>
              <a:rPr lang="en-GB" sz="3200" dirty="0"/>
              <a:t>Postponed inspections in Bath &amp; Wells</a:t>
            </a:r>
          </a:p>
          <a:p>
            <a:r>
              <a:rPr lang="en-GB" sz="3200" dirty="0"/>
              <a:t>Spring term 2020: 3</a:t>
            </a:r>
          </a:p>
          <a:p>
            <a:r>
              <a:rPr lang="en-GB" sz="3200" dirty="0"/>
              <a:t>Summer term 2020: 26</a:t>
            </a:r>
          </a:p>
          <a:p>
            <a:r>
              <a:rPr lang="en-GB" sz="3200" dirty="0"/>
              <a:t>Autumn term 2020: 18</a:t>
            </a:r>
          </a:p>
          <a:p>
            <a:r>
              <a:rPr lang="en-GB" sz="3200" dirty="0"/>
              <a:t>Spring term 2021: 13</a:t>
            </a:r>
          </a:p>
          <a:p>
            <a:endParaRPr lang="en-GB" sz="3200" dirty="0"/>
          </a:p>
          <a:p>
            <a:r>
              <a:rPr lang="en-GB" sz="3200" dirty="0"/>
              <a:t>Small modifications to schedule </a:t>
            </a:r>
            <a:r>
              <a:rPr lang="en-GB" dirty="0"/>
              <a:t>(time-limited</a:t>
            </a:r>
            <a:r>
              <a:rPr lang="en-GB" sz="3200" dirty="0"/>
              <a:t>)</a:t>
            </a:r>
          </a:p>
          <a:p>
            <a:r>
              <a:rPr lang="en-GB" sz="3200" dirty="0"/>
              <a:t>Inspector re-training </a:t>
            </a:r>
            <a:r>
              <a:rPr lang="en-GB" dirty="0"/>
              <a:t>(online)</a:t>
            </a:r>
          </a:p>
        </p:txBody>
      </p:sp>
    </p:spTree>
    <p:extLst>
      <p:ext uri="{BB962C8B-B14F-4D97-AF65-F5344CB8AC3E}">
        <p14:creationId xmlns:p14="http://schemas.microsoft.com/office/powerpoint/2010/main" val="7715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A81A-5BDF-4115-9252-A3708206A73A}"/>
              </a:ext>
            </a:extLst>
          </p:cNvPr>
          <p:cNvSpPr>
            <a:spLocks noGrp="1"/>
          </p:cNvSpPr>
          <p:nvPr>
            <p:ph type="title"/>
          </p:nvPr>
        </p:nvSpPr>
        <p:spPr/>
        <p:txBody>
          <a:bodyPr>
            <a:normAutofit/>
          </a:bodyPr>
          <a:lstStyle/>
          <a:p>
            <a:r>
              <a:rPr lang="en-GB" sz="4000" dirty="0">
                <a:solidFill>
                  <a:srgbClr val="78A22F"/>
                </a:solidFill>
                <a:latin typeface="Cambria" panose="02040503050406030204" pitchFamily="18" charset="0"/>
                <a:ea typeface="Cambria" panose="02040503050406030204" pitchFamily="18" charset="0"/>
              </a:rPr>
              <a:t>Time for discussion</a:t>
            </a:r>
          </a:p>
        </p:txBody>
      </p:sp>
      <p:sp>
        <p:nvSpPr>
          <p:cNvPr id="3" name="Content Placeholder 2">
            <a:extLst>
              <a:ext uri="{FF2B5EF4-FFF2-40B4-BE49-F238E27FC236}">
                <a16:creationId xmlns:a16="http://schemas.microsoft.com/office/drawing/2014/main" id="{B33AE00A-30D9-47B0-B888-223B4B71EF3F}"/>
              </a:ext>
            </a:extLst>
          </p:cNvPr>
          <p:cNvSpPr>
            <a:spLocks noGrp="1"/>
          </p:cNvSpPr>
          <p:nvPr>
            <p:ph idx="1"/>
          </p:nvPr>
        </p:nvSpPr>
        <p:spPr/>
        <p:txBody>
          <a:bodyPr/>
          <a:lstStyle/>
          <a:p>
            <a:endParaRPr lang="en-GB" dirty="0"/>
          </a:p>
          <a:p>
            <a:endParaRPr lang="en-GB" dirty="0"/>
          </a:p>
          <a:p>
            <a:r>
              <a:rPr lang="en-GB" sz="3600" dirty="0">
                <a:latin typeface="Calibri" panose="020F0502020204030204" pitchFamily="34" charset="0"/>
              </a:rPr>
              <a:t>Introductions</a:t>
            </a:r>
          </a:p>
          <a:p>
            <a:r>
              <a:rPr lang="en-GB" sz="3600" dirty="0">
                <a:latin typeface="Calibri" panose="020F0502020204030204" pitchFamily="34" charset="0"/>
              </a:rPr>
              <a:t>Discuss any previous experience of SIAMS or SIAS</a:t>
            </a:r>
          </a:p>
          <a:p>
            <a:r>
              <a:rPr lang="en-GB" sz="3600">
                <a:latin typeface="Calibri" panose="020F0502020204030204" pitchFamily="34" charset="0"/>
              </a:rPr>
              <a:t>Ofsted?</a:t>
            </a:r>
            <a:endParaRPr lang="en-GB" sz="3600" dirty="0">
              <a:latin typeface="Calibri" panose="020F0502020204030204" pitchFamily="34" charset="0"/>
            </a:endParaRPr>
          </a:p>
        </p:txBody>
      </p:sp>
    </p:spTree>
    <p:extLst>
      <p:ext uri="{BB962C8B-B14F-4D97-AF65-F5344CB8AC3E}">
        <p14:creationId xmlns:p14="http://schemas.microsoft.com/office/powerpoint/2010/main" val="897944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5675"/>
          </a:xfrm>
        </p:spPr>
        <p:txBody>
          <a:bodyPr anchor="t">
            <a:normAutofit/>
          </a:bodyPr>
          <a:lstStyle/>
          <a:p>
            <a:pPr algn="l"/>
            <a:r>
              <a:rPr lang="en-US" sz="4000" dirty="0">
                <a:solidFill>
                  <a:srgbClr val="78A22F"/>
                </a:solidFill>
                <a:latin typeface="Cambria" charset="0"/>
                <a:ea typeface="Cambria" charset="0"/>
                <a:cs typeface="Cambria" charset="0"/>
              </a:rPr>
              <a:t>SIAMS - key document</a:t>
            </a:r>
          </a:p>
        </p:txBody>
      </p:sp>
      <p:sp>
        <p:nvSpPr>
          <p:cNvPr id="11" name="TextBox 10">
            <a:extLst>
              <a:ext uri="{FF2B5EF4-FFF2-40B4-BE49-F238E27FC236}">
                <a16:creationId xmlns:a16="http://schemas.microsoft.com/office/drawing/2014/main" id="{48D0E2D6-AFA6-4226-AB51-82A9F347B92C}"/>
              </a:ext>
            </a:extLst>
          </p:cNvPr>
          <p:cNvSpPr txBox="1"/>
          <p:nvPr/>
        </p:nvSpPr>
        <p:spPr>
          <a:xfrm>
            <a:off x="4979963" y="1139484"/>
            <a:ext cx="3938954" cy="2062103"/>
          </a:xfrm>
          <a:prstGeom prst="rect">
            <a:avLst/>
          </a:prstGeom>
          <a:noFill/>
        </p:spPr>
        <p:txBody>
          <a:bodyPr wrap="square" rtlCol="0">
            <a:spAutoFit/>
          </a:bodyPr>
          <a:lstStyle/>
          <a:p>
            <a:endParaRPr lang="en-GB" sz="3200" dirty="0"/>
          </a:p>
          <a:p>
            <a:r>
              <a:rPr lang="en-GB" sz="3200" dirty="0"/>
              <a:t>SIAMS Evaluation Schedule for Schools and Inspectors</a:t>
            </a:r>
          </a:p>
        </p:txBody>
      </p:sp>
      <p:pic>
        <p:nvPicPr>
          <p:cNvPr id="13" name="Picture 12" descr="A picture containing drawing&#10;&#10;Description automatically generated">
            <a:extLst>
              <a:ext uri="{FF2B5EF4-FFF2-40B4-BE49-F238E27FC236}">
                <a16:creationId xmlns:a16="http://schemas.microsoft.com/office/drawing/2014/main" id="{F917E121-B540-4783-A198-417252131DD2}"/>
              </a:ext>
            </a:extLst>
          </p:cNvPr>
          <p:cNvPicPr>
            <a:picLocks noChangeAspect="1"/>
          </p:cNvPicPr>
          <p:nvPr/>
        </p:nvPicPr>
        <p:blipFill>
          <a:blip r:embed="rId4"/>
          <a:stretch>
            <a:fillRect/>
          </a:stretch>
        </p:blipFill>
        <p:spPr>
          <a:xfrm>
            <a:off x="495300" y="1665263"/>
            <a:ext cx="3781278" cy="5053484"/>
          </a:xfrm>
          <a:prstGeom prst="rect">
            <a:avLst/>
          </a:prstGeom>
        </p:spPr>
      </p:pic>
    </p:spTree>
    <p:extLst>
      <p:ext uri="{BB962C8B-B14F-4D97-AF65-F5344CB8AC3E}">
        <p14:creationId xmlns:p14="http://schemas.microsoft.com/office/powerpoint/2010/main" val="42319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1F3F-1DB1-49BD-B44C-75A4288E55D2}"/>
              </a:ext>
            </a:extLst>
          </p:cNvPr>
          <p:cNvSpPr>
            <a:spLocks noGrp="1"/>
          </p:cNvSpPr>
          <p:nvPr>
            <p:ph type="title"/>
          </p:nvPr>
        </p:nvSpPr>
        <p:spPr>
          <a:xfrm>
            <a:off x="628650" y="365127"/>
            <a:ext cx="7886700" cy="1097912"/>
          </a:xfrm>
        </p:spPr>
        <p:txBody>
          <a:bodyPr>
            <a:noAutofit/>
          </a:bodyPr>
          <a:lstStyle/>
          <a:p>
            <a:r>
              <a:rPr lang="en-US" sz="4000" dirty="0">
                <a:solidFill>
                  <a:srgbClr val="78A22F"/>
                </a:solidFill>
                <a:latin typeface="Calibri" panose="020F0502020204030204" pitchFamily="34" charset="0"/>
              </a:rPr>
              <a:t>Why the changes in 2018?</a:t>
            </a:r>
            <a:br>
              <a:rPr lang="en-US" sz="4000" dirty="0">
                <a:solidFill>
                  <a:srgbClr val="78A22F"/>
                </a:solidFill>
                <a:latin typeface="Calibri" panose="020F0502020204030204" pitchFamily="34" charset="0"/>
              </a:rPr>
            </a:br>
            <a:endParaRPr lang="en-GB" sz="4000" dirty="0">
              <a:solidFill>
                <a:srgbClr val="78A22F"/>
              </a:solidFill>
            </a:endParaRPr>
          </a:p>
        </p:txBody>
      </p:sp>
      <p:sp>
        <p:nvSpPr>
          <p:cNvPr id="3" name="Content Placeholder 2">
            <a:extLst>
              <a:ext uri="{FF2B5EF4-FFF2-40B4-BE49-F238E27FC236}">
                <a16:creationId xmlns:a16="http://schemas.microsoft.com/office/drawing/2014/main" id="{BDF54015-2D8E-430B-8153-87B0C220865D}"/>
              </a:ext>
            </a:extLst>
          </p:cNvPr>
          <p:cNvSpPr>
            <a:spLocks noGrp="1"/>
          </p:cNvSpPr>
          <p:nvPr>
            <p:ph idx="1"/>
          </p:nvPr>
        </p:nvSpPr>
        <p:spPr>
          <a:xfrm>
            <a:off x="628649" y="1463039"/>
            <a:ext cx="8276199" cy="5247249"/>
          </a:xfrm>
        </p:spPr>
        <p:txBody>
          <a:bodyPr>
            <a:normAutofit/>
          </a:bodyPr>
          <a:lstStyle/>
          <a:p>
            <a:pPr eaLnBrk="0" hangingPunct="0">
              <a:defRPr/>
            </a:pPr>
            <a:r>
              <a:rPr lang="en-US" sz="3200" dirty="0">
                <a:latin typeface="Calibri" panose="020F0502020204030204" pitchFamily="34" charset="0"/>
                <a:ea typeface="+mj-ea"/>
                <a:cs typeface="+mj-cs"/>
              </a:rPr>
              <a:t>More consistency</a:t>
            </a:r>
          </a:p>
          <a:p>
            <a:pPr eaLnBrk="0" hangingPunct="0">
              <a:defRPr/>
            </a:pPr>
            <a:r>
              <a:rPr lang="en-US" sz="3200" dirty="0">
                <a:latin typeface="Calibri" panose="020F0502020204030204" pitchFamily="34" charset="0"/>
                <a:ea typeface="+mj-ea"/>
                <a:cs typeface="+mj-cs"/>
              </a:rPr>
              <a:t>A new educational landscape</a:t>
            </a:r>
          </a:p>
          <a:p>
            <a:pPr marL="0" indent="0" eaLnBrk="0" hangingPunct="0">
              <a:buNone/>
              <a:defRPr/>
            </a:pPr>
            <a:r>
              <a:rPr lang="en-US" i="1" dirty="0">
                <a:solidFill>
                  <a:srgbClr val="7030A0"/>
                </a:solidFill>
                <a:latin typeface="Calibri" panose="020F0502020204030204" pitchFamily="34" charset="0"/>
                <a:ea typeface="+mj-ea"/>
                <a:cs typeface="+mj-cs"/>
              </a:rPr>
              <a:t>‘It is a matter of affirming what is of worth in the past and the present, rejecting courageously things that we judge unwise, and working to transform those that are valuable but need improvement’</a:t>
            </a:r>
            <a:endParaRPr lang="en-US" dirty="0">
              <a:latin typeface="Calibri" panose="020F0502020204030204" pitchFamily="34" charset="0"/>
              <a:ea typeface="+mj-ea"/>
              <a:cs typeface="+mj-cs"/>
            </a:endParaRPr>
          </a:p>
          <a:p>
            <a:pPr eaLnBrk="0" hangingPunct="0">
              <a:defRPr/>
            </a:pPr>
            <a:r>
              <a:rPr lang="en-US" sz="3200" dirty="0">
                <a:latin typeface="Calibri" panose="020F0502020204030204" pitchFamily="34" charset="0"/>
                <a:ea typeface="+mj-ea"/>
                <a:cs typeface="+mj-cs"/>
              </a:rPr>
              <a:t>The Church of England Vision for Education </a:t>
            </a:r>
            <a:r>
              <a:rPr lang="en-US" dirty="0">
                <a:latin typeface="Calibri" panose="020F0502020204030204" pitchFamily="34" charset="0"/>
                <a:ea typeface="+mj-ea"/>
                <a:cs typeface="+mj-cs"/>
              </a:rPr>
              <a:t>‘Deeply Christian, Serving the Common Good’</a:t>
            </a:r>
          </a:p>
          <a:p>
            <a:pPr marL="0" indent="0" eaLnBrk="0" hangingPunct="0">
              <a:buNone/>
              <a:defRPr/>
            </a:pPr>
            <a:endParaRPr lang="en-GB" dirty="0"/>
          </a:p>
        </p:txBody>
      </p:sp>
    </p:spTree>
    <p:extLst>
      <p:ext uri="{BB962C8B-B14F-4D97-AF65-F5344CB8AC3E}">
        <p14:creationId xmlns:p14="http://schemas.microsoft.com/office/powerpoint/2010/main" val="357574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D9B0-4E6D-490C-8858-031CFA58EB34}"/>
              </a:ext>
            </a:extLst>
          </p:cNvPr>
          <p:cNvSpPr>
            <a:spLocks noGrp="1"/>
          </p:cNvSpPr>
          <p:nvPr>
            <p:ph type="title"/>
          </p:nvPr>
        </p:nvSpPr>
        <p:spPr/>
        <p:txBody>
          <a:bodyPr>
            <a:noAutofit/>
          </a:bodyPr>
          <a:lstStyle/>
          <a:p>
            <a:pPr algn="ctr"/>
            <a:r>
              <a:rPr lang="en-GB" sz="3200" dirty="0">
                <a:solidFill>
                  <a:srgbClr val="78A22F"/>
                </a:solidFill>
                <a:latin typeface="Cambria" panose="02040503050406030204" pitchFamily="18" charset="0"/>
                <a:ea typeface="Cambria" panose="02040503050406030204" pitchFamily="18" charset="0"/>
              </a:rPr>
              <a:t>2016 C of E Vision for Education</a:t>
            </a:r>
            <a:br>
              <a:rPr lang="en-GB" sz="3200" dirty="0">
                <a:solidFill>
                  <a:srgbClr val="78A22F"/>
                </a:solidFill>
                <a:latin typeface="Cambria" panose="02040503050406030204" pitchFamily="18" charset="0"/>
                <a:ea typeface="Cambria" panose="02040503050406030204" pitchFamily="18" charset="0"/>
              </a:rPr>
            </a:br>
            <a:r>
              <a:rPr lang="en-GB" sz="3200" dirty="0">
                <a:solidFill>
                  <a:srgbClr val="78A22F"/>
                </a:solidFill>
                <a:latin typeface="Cambria" panose="02040503050406030204" pitchFamily="18" charset="0"/>
                <a:ea typeface="Cambria" panose="02040503050406030204" pitchFamily="18" charset="0"/>
              </a:rPr>
              <a:t>‘Deeply Christian, Serving the Common Good’</a:t>
            </a:r>
            <a:endParaRPr lang="en-GB" sz="3200" dirty="0"/>
          </a:p>
        </p:txBody>
      </p:sp>
      <p:sp>
        <p:nvSpPr>
          <p:cNvPr id="3" name="Content Placeholder 2">
            <a:extLst>
              <a:ext uri="{FF2B5EF4-FFF2-40B4-BE49-F238E27FC236}">
                <a16:creationId xmlns:a16="http://schemas.microsoft.com/office/drawing/2014/main" id="{E7E336D7-4167-428C-B676-9373CFD19819}"/>
              </a:ext>
            </a:extLst>
          </p:cNvPr>
          <p:cNvSpPr>
            <a:spLocks noGrp="1"/>
          </p:cNvSpPr>
          <p:nvPr>
            <p:ph idx="1"/>
          </p:nvPr>
        </p:nvSpPr>
        <p:spPr/>
        <p:txBody>
          <a:bodyPr/>
          <a:lstStyle/>
          <a:p>
            <a:endParaRPr lang="en-GB" dirty="0"/>
          </a:p>
          <a:p>
            <a:r>
              <a:rPr lang="en-GB" dirty="0"/>
              <a:t>Educating for Wisdom, Knowledge and Skills</a:t>
            </a:r>
          </a:p>
          <a:p>
            <a:r>
              <a:rPr lang="en-GB" dirty="0"/>
              <a:t>Educating for Hope and Aspiration</a:t>
            </a:r>
          </a:p>
          <a:p>
            <a:r>
              <a:rPr lang="en-GB" dirty="0"/>
              <a:t>Educating for Community and Living Well Together</a:t>
            </a:r>
          </a:p>
          <a:p>
            <a:r>
              <a:rPr lang="en-GB" dirty="0"/>
              <a:t>Educating for Dignity and Respect</a:t>
            </a:r>
          </a:p>
        </p:txBody>
      </p:sp>
      <p:pic>
        <p:nvPicPr>
          <p:cNvPr id="5" name="Picture 4">
            <a:extLst>
              <a:ext uri="{FF2B5EF4-FFF2-40B4-BE49-F238E27FC236}">
                <a16:creationId xmlns:a16="http://schemas.microsoft.com/office/drawing/2014/main" id="{6D9843E4-1324-40A0-9865-5FC73E2284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747" y="5451337"/>
            <a:ext cx="2753605" cy="57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800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GB"/>
          </a:p>
        </p:txBody>
      </p:sp>
      <p:sp>
        <p:nvSpPr>
          <p:cNvPr id="13" name="Picture Placeholder 12"/>
          <p:cNvSpPr>
            <a:spLocks noGrp="1"/>
          </p:cNvSpPr>
          <p:nvPr>
            <p:ph type="pic" idx="1"/>
          </p:nvPr>
        </p:nvSpPr>
        <p:spPr>
          <a:xfrm>
            <a:off x="1792288" y="2636911"/>
            <a:ext cx="5486400" cy="2090663"/>
          </a:xfrm>
        </p:spPr>
      </p:sp>
      <p:sp>
        <p:nvSpPr>
          <p:cNvPr id="14" name="Text Placeholder 13"/>
          <p:cNvSpPr>
            <a:spLocks noGrp="1"/>
          </p:cNvSpPr>
          <p:nvPr>
            <p:ph type="body" sz="half" idx="2"/>
          </p:nvPr>
        </p:nvSpPr>
        <p:spPr/>
        <p:txBody>
          <a:bodyPr/>
          <a:lstStyle/>
          <a:p>
            <a:endParaRPr lang="en-GB"/>
          </a:p>
        </p:txBody>
      </p:sp>
      <p:sp>
        <p:nvSpPr>
          <p:cNvPr id="5" name="Slide Number Placeholder 4"/>
          <p:cNvSpPr>
            <a:spLocks noGrp="1"/>
          </p:cNvSpPr>
          <p:nvPr>
            <p:ph type="sldNum" sz="quarter" idx="12"/>
          </p:nvPr>
        </p:nvSpPr>
        <p:spPr>
          <a:prstGeom prst="rect">
            <a:avLst/>
          </a:prstGeom>
        </p:spPr>
        <p:txBody>
          <a:bodyPr/>
          <a:lstStyle/>
          <a:p>
            <a:fld id="{42E0CD02-90C4-40A9-8EB9-F48CB3429002}" type="slidenum">
              <a:rPr lang="en-GB" altLang="en-US" smtClean="0"/>
              <a:pPr/>
              <a:t>9</a:t>
            </a:fld>
            <a:endParaRPr lang="en-GB" altLang="en-US"/>
          </a:p>
        </p:txBody>
      </p:sp>
      <p:pic>
        <p:nvPicPr>
          <p:cNvPr id="11" name="Picture 10"/>
          <p:cNvPicPr>
            <a:picLocks noChangeAspect="1"/>
          </p:cNvPicPr>
          <p:nvPr/>
        </p:nvPicPr>
        <p:blipFill>
          <a:blip r:embed="rId3"/>
          <a:stretch>
            <a:fillRect/>
          </a:stretch>
        </p:blipFill>
        <p:spPr>
          <a:xfrm>
            <a:off x="338650" y="223053"/>
            <a:ext cx="8466699" cy="6350025"/>
          </a:xfrm>
          <a:prstGeom prst="rect">
            <a:avLst/>
          </a:prstGeom>
        </p:spPr>
      </p:pic>
    </p:spTree>
    <p:extLst>
      <p:ext uri="{BB962C8B-B14F-4D97-AF65-F5344CB8AC3E}">
        <p14:creationId xmlns:p14="http://schemas.microsoft.com/office/powerpoint/2010/main" val="1399353424"/>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for SIAMS governors" id="{E4C6CED3-E3A6-46A1-81A0-90D550C5AEFC}" vid="{94498E01-E9F5-4A22-BA7A-53BAB8132F6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for SIAMS governors" id="{E4C6CED3-E3A6-46A1-81A0-90D550C5AEFC}" vid="{4FD2092B-A775-4C7D-BEC4-572FDA7BE3A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2B44EC-631C-4144-AFEB-D6FB55ED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5a1fe-d1b5-4244-af2d-4166f023b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3.xml><?xml version="1.0" encoding="utf-8"?>
<ds:datastoreItem xmlns:ds="http://schemas.openxmlformats.org/officeDocument/2006/customXml" ds:itemID="{06365417-B9D7-4639-A72F-B61488B065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373</TotalTime>
  <Words>1187</Words>
  <Application>Microsoft Office PowerPoint</Application>
  <PresentationFormat>On-screen Show (4:3)</PresentationFormat>
  <Paragraphs>256</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Calibri Light</vt:lpstr>
      <vt:lpstr>Cambria</vt:lpstr>
      <vt:lpstr>Wingdings</vt:lpstr>
      <vt:lpstr>Powerpoint template 1 BLUE (Green inner)</vt:lpstr>
      <vt:lpstr>Office Theme</vt:lpstr>
      <vt:lpstr>SIAMS  Statutory Inspection of Anglican and Methodist Schools</vt:lpstr>
      <vt:lpstr>Reflection – Isaiah 43</vt:lpstr>
      <vt:lpstr>Aims</vt:lpstr>
      <vt:lpstr>The current situation</vt:lpstr>
      <vt:lpstr>Time for discussion</vt:lpstr>
      <vt:lpstr>SIAMS - key document</vt:lpstr>
      <vt:lpstr>Why the changes in 2018? </vt:lpstr>
      <vt:lpstr>2016 C of E Vision for Education ‘Deeply Christian, Serving the Common Good’</vt:lpstr>
      <vt:lpstr>PowerPoint Presentation</vt:lpstr>
      <vt:lpstr>The importance of your school’s vision </vt:lpstr>
      <vt:lpstr> Important questions for  school leaders and governors</vt:lpstr>
      <vt:lpstr>Questions for discussion</vt:lpstr>
      <vt:lpstr>SIAMS – the overarching question</vt:lpstr>
      <vt:lpstr>PowerPoint Presentation</vt:lpstr>
      <vt:lpstr>What is where in the Evaluation Schedule?</vt:lpstr>
      <vt:lpstr>Strand 2: Wisdom, Knowledge and  Skills p 5-6</vt:lpstr>
      <vt:lpstr>Strand 3: Hope, Aspiration and Courageous Advocacy  p7-8</vt:lpstr>
      <vt:lpstr> Strand 4: Community and living well together p 9-10 </vt:lpstr>
      <vt:lpstr>Strand 5: Dignity and respect  p 11-12</vt:lpstr>
      <vt:lpstr>Strand 6: The impact of collective worship p13-14</vt:lpstr>
      <vt:lpstr>Strand 7: The effectiveness of RE    p 15-16</vt:lpstr>
      <vt:lpstr>RE in VA (or former VA) schools</vt:lpstr>
      <vt:lpstr>Group discussion</vt:lpstr>
      <vt:lpstr> A new way of thinking about grades</vt:lpstr>
      <vt:lpstr>PowerPoint Presentation</vt:lpstr>
      <vt:lpstr>Excellence</vt:lpstr>
      <vt:lpstr>Reflections and chat</vt:lpstr>
      <vt:lpstr>How to be ready - ongoing self evaluation</vt:lpstr>
      <vt:lpstr>The SIAMS SEF  ‘Vision, Provision, Impact’</vt:lpstr>
      <vt:lpstr>Ongoing self-evaluation some hints</vt:lpstr>
      <vt:lpstr>In these times….</vt:lpstr>
      <vt:lpstr>Final reflections and questions for the chat box</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SIAMS  Statutory Inspection of Anglican and Methodist Schools</dc:title>
  <dc:creator>Pauline Dodds</dc:creator>
  <cp:lastModifiedBy>Jan Chandler</cp:lastModifiedBy>
  <cp:revision>49</cp:revision>
  <dcterms:created xsi:type="dcterms:W3CDTF">2020-08-11T09:09:51Z</dcterms:created>
  <dcterms:modified xsi:type="dcterms:W3CDTF">2021-01-07T12:50:48Z</dcterms:modified>
</cp:coreProperties>
</file>